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0" r:id="rId1"/>
  </p:sldMasterIdLst>
  <p:notesMasterIdLst>
    <p:notesMasterId r:id="rId27"/>
  </p:notesMasterIdLst>
  <p:sldIdLst>
    <p:sldId id="8958" r:id="rId2"/>
    <p:sldId id="8959" r:id="rId3"/>
    <p:sldId id="8960" r:id="rId4"/>
    <p:sldId id="567" r:id="rId5"/>
    <p:sldId id="499" r:id="rId6"/>
    <p:sldId id="8939" r:id="rId7"/>
    <p:sldId id="8940" r:id="rId8"/>
    <p:sldId id="8942" r:id="rId9"/>
    <p:sldId id="8961" r:id="rId10"/>
    <p:sldId id="8943" r:id="rId11"/>
    <p:sldId id="8944" r:id="rId12"/>
    <p:sldId id="8945" r:id="rId13"/>
    <p:sldId id="8946" r:id="rId14"/>
    <p:sldId id="8962" r:id="rId15"/>
    <p:sldId id="8963" r:id="rId16"/>
    <p:sldId id="8947" r:id="rId17"/>
    <p:sldId id="8964" r:id="rId18"/>
    <p:sldId id="8968" r:id="rId19"/>
    <p:sldId id="8949" r:id="rId20"/>
    <p:sldId id="8948" r:id="rId21"/>
    <p:sldId id="8965" r:id="rId22"/>
    <p:sldId id="8966" r:id="rId23"/>
    <p:sldId id="8967" r:id="rId24"/>
    <p:sldId id="500" r:id="rId25"/>
    <p:sldId id="56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87" userDrawn="1">
          <p15:clr>
            <a:srgbClr val="A4A3A4"/>
          </p15:clr>
        </p15:guide>
        <p15:guide id="2" pos="644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68" userDrawn="1">
          <p15:clr>
            <a:srgbClr val="A4A3A4"/>
          </p15:clr>
        </p15:guide>
        <p15:guide id="6" orient="horz" pos="278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9" orient="horz" pos="2659" userDrawn="1">
          <p15:clr>
            <a:srgbClr val="A4A3A4"/>
          </p15:clr>
        </p15:guide>
        <p15:guide id="11" orient="horz" pos="1933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657" userDrawn="1">
          <p15:clr>
            <a:srgbClr val="A4A3A4"/>
          </p15:clr>
        </p15:guide>
        <p15:guide id="14" orient="horz" pos="1049" userDrawn="1">
          <p15:clr>
            <a:srgbClr val="A4A3A4"/>
          </p15:clr>
        </p15:guide>
        <p15:guide id="15" orient="horz" pos="4111" userDrawn="1">
          <p15:clr>
            <a:srgbClr val="A4A3A4"/>
          </p15:clr>
        </p15:guide>
        <p15:guide id="16" orient="horz" userDrawn="1">
          <p15:clr>
            <a:srgbClr val="A4A3A4"/>
          </p15:clr>
        </p15:guide>
        <p15:guide id="17" orient="horz" pos="2931" userDrawn="1">
          <p15:clr>
            <a:srgbClr val="A4A3A4"/>
          </p15:clr>
        </p15:guide>
        <p15:guide id="18" pos="483" userDrawn="1">
          <p15:clr>
            <a:srgbClr val="A4A3A4"/>
          </p15:clr>
        </p15:guide>
        <p15:guide id="19" pos="7197" userDrawn="1">
          <p15:clr>
            <a:srgbClr val="A4A3A4"/>
          </p15:clr>
        </p15:guide>
        <p15:guide id="20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3E34"/>
    <a:srgbClr val="EEE9D9"/>
    <a:srgbClr val="D51523"/>
    <a:srgbClr val="E80013"/>
    <a:srgbClr val="ED0012"/>
    <a:srgbClr val="46CEAE"/>
    <a:srgbClr val="202A36"/>
    <a:srgbClr val="0E96C6"/>
    <a:srgbClr val="57C6CF"/>
    <a:srgbClr val="568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6" autoAdjust="0"/>
    <p:restoredTop sz="86034" autoAdjust="0"/>
  </p:normalViewPr>
  <p:slideViewPr>
    <p:cSldViewPr snapToGrid="0" showGuides="1">
      <p:cViewPr>
        <p:scale>
          <a:sx n="64" d="100"/>
          <a:sy n="64" d="100"/>
        </p:scale>
        <p:origin x="-750" y="36"/>
      </p:cViewPr>
      <p:guideLst>
        <p:guide orient="horz" pos="3787"/>
        <p:guide orient="horz" pos="4876"/>
        <p:guide orient="horz" pos="1368"/>
        <p:guide orient="horz" pos="278"/>
        <p:guide orient="horz" pos="5480"/>
        <p:guide orient="horz" pos="2659"/>
        <p:guide orient="horz" pos="1933"/>
        <p:guide orient="horz" pos="2840"/>
        <p:guide orient="horz" pos="3657"/>
        <p:guide orient="horz" pos="1049"/>
        <p:guide orient="horz" pos="4111"/>
        <p:guide orient="horz"/>
        <p:guide orient="horz" pos="2931"/>
        <p:guide pos="644"/>
        <p:guide pos="9596"/>
        <p:guide pos="5120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  <a:t>2023-10-13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987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98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981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98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9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DEA7A43-474B-4DB5-9831-2CF65A1892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1578"/>
          <a:stretch/>
        </p:blipFill>
        <p:spPr>
          <a:xfrm>
            <a:off x="2009218" y="923925"/>
            <a:ext cx="2656877" cy="517696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256577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4A5DEA3-EC09-4F56-AA6E-1CA2D6A02A75}"/>
              </a:ext>
            </a:extLst>
          </p:cNvPr>
          <p:cNvSpPr/>
          <p:nvPr userDrawn="1"/>
        </p:nvSpPr>
        <p:spPr>
          <a:xfrm>
            <a:off x="842328" y="869325"/>
            <a:ext cx="615553" cy="511935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大学生劳动教育（附微课视频）</a:t>
            </a:r>
          </a:p>
        </p:txBody>
      </p:sp>
      <p:pic>
        <p:nvPicPr>
          <p:cNvPr id="7" name="图片 6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80095823-60F0-4A84-8120-9BD096DADD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E4B17D2-24A9-456A-8C4A-A9FD9C4C784E}"/>
              </a:ext>
            </a:extLst>
          </p:cNvPr>
          <p:cNvSpPr/>
          <p:nvPr userDrawn="1"/>
        </p:nvSpPr>
        <p:spPr>
          <a:xfrm>
            <a:off x="537210" y="611505"/>
            <a:ext cx="11338560" cy="5634990"/>
          </a:xfrm>
          <a:prstGeom prst="rect">
            <a:avLst/>
          </a:prstGeom>
          <a:solidFill>
            <a:srgbClr val="FBF2E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卡通人物&#10;&#10;描述已自动生成">
            <a:extLst>
              <a:ext uri="{FF2B5EF4-FFF2-40B4-BE49-F238E27FC236}">
                <a16:creationId xmlns="" xmlns:a16="http://schemas.microsoft.com/office/drawing/2014/main" id="{B2DF28A5-E192-49A9-9DD3-17E42F72D9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0962" r="16150" b="11338"/>
          <a:stretch/>
        </p:blipFill>
        <p:spPr>
          <a:xfrm flipH="1">
            <a:off x="-145458" y="1777214"/>
            <a:ext cx="5714700" cy="4775034"/>
          </a:xfrm>
          <a:prstGeom prst="rect">
            <a:avLst/>
          </a:prstGeom>
        </p:spPr>
      </p:pic>
      <p:pic>
        <p:nvPicPr>
          <p:cNvPr id="15" name="图片 14" descr="图片包含 游戏机, 钟表&#10;&#10;描述已自动生成">
            <a:extLst>
              <a:ext uri="{FF2B5EF4-FFF2-40B4-BE49-F238E27FC236}">
                <a16:creationId xmlns="" xmlns:a16="http://schemas.microsoft.com/office/drawing/2014/main" id="{16247A78-7DDE-4D7D-A4F8-5773AA5393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/>
        </p:blipFill>
        <p:spPr>
          <a:xfrm>
            <a:off x="3126781" y="146749"/>
            <a:ext cx="6126692" cy="2697290"/>
          </a:xfrm>
          <a:prstGeom prst="rect">
            <a:avLst/>
          </a:prstGeom>
        </p:spPr>
      </p:pic>
      <p:pic>
        <p:nvPicPr>
          <p:cNvPr id="21" name="悠扬婉转充满希望的钢琴节奏背景乐_1分38秒">
            <a:hlinkClick r:id="" action="ppaction://media"/>
            <a:extLst>
              <a:ext uri="{FF2B5EF4-FFF2-40B4-BE49-F238E27FC236}">
                <a16:creationId xmlns="" xmlns:a16="http://schemas.microsoft.com/office/drawing/2014/main" id="{32ACA044-06B9-49A8-9923-105377D47C5B}"/>
              </a:ext>
            </a:extLst>
          </p:cNvPr>
          <p:cNvPicPr>
            <a:picLocks noChangeAspect="1"/>
          </p:cNvPicPr>
          <p:nvPr userDrawn="1"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3115" y="-80138"/>
            <a:ext cx="487363" cy="487363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>
            <a:extLst>
              <a:ext uri="{FF2B5EF4-FFF2-40B4-BE49-F238E27FC236}">
                <a16:creationId xmlns="" xmlns:a16="http://schemas.microsoft.com/office/drawing/2014/main" id="{613B75DB-EE6B-42F5-BCFF-732786ED72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/>
        </p:blipFill>
        <p:spPr>
          <a:xfrm>
            <a:off x="4944151" y="146749"/>
            <a:ext cx="6126692" cy="2697290"/>
          </a:xfrm>
          <a:prstGeom prst="rect">
            <a:avLst/>
          </a:prstGeom>
        </p:spPr>
      </p:pic>
      <p:sp>
        <p:nvSpPr>
          <p:cNvPr id="16" name="TextBox 6">
            <a:extLst>
              <a:ext uri="{FF2B5EF4-FFF2-40B4-BE49-F238E27FC236}">
                <a16:creationId xmlns="" xmlns:a16="http://schemas.microsoft.com/office/drawing/2014/main" id="{3861DC1E-7662-4E0C-9FCC-DEAE96CC6A98}"/>
              </a:ext>
            </a:extLst>
          </p:cNvPr>
          <p:cNvSpPr txBox="1"/>
          <p:nvPr userDrawn="1"/>
        </p:nvSpPr>
        <p:spPr>
          <a:xfrm>
            <a:off x="3856688" y="971518"/>
            <a:ext cx="623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-300" dirty="0" smtClean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</a:t>
            </a:r>
            <a:r>
              <a:rPr lang="zh-CN" altLang="en-US" sz="4800" spc="-300" dirty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教育</a:t>
            </a:r>
          </a:p>
        </p:txBody>
      </p:sp>
    </p:spTree>
    <p:extLst>
      <p:ext uri="{BB962C8B-B14F-4D97-AF65-F5344CB8AC3E}">
        <p14:creationId xmlns:p14="http://schemas.microsoft.com/office/powerpoint/2010/main" val="105555102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72B56AD-572D-4398-B549-14DD99228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9AB26FE-AD44-4E97-8F9A-6A180288A9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81DB82-4EEC-4490-A7B8-15162017D2A2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3F99BAB4-8A0C-4D28-9ADA-EC5052CBC828}"/>
              </a:ext>
            </a:extLst>
          </p:cNvPr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="" xmlns:a16="http://schemas.microsoft.com/office/drawing/2014/main" id="{5618E453-BD18-41E2-A648-E7C62F8E6971}"/>
              </a:ext>
            </a:extLst>
          </p:cNvPr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32B19AE-088B-4763-AFF9-B7E258E160A5}"/>
              </a:ext>
            </a:extLst>
          </p:cNvPr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fontAlgn="ctr"/>
              <a:t>‹#›</a:t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88556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DB6C595D-54E7-439B-9022-1B4B7D9039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88FF1E3E-C96D-499A-93C3-161D90D31C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/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1A64E82C-E9FD-4AA0-BFC7-243C5F82CBF5}"/>
              </a:ext>
            </a:extLst>
          </p:cNvPr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fontAlgn="ctr"/>
              <a:t>‹#›</a:t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5029284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C94AB55-AF95-4F74-8C95-6AAA7796A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CC79933-985C-44CD-825F-4EF4AAF65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3F53D34-EEBA-4801-9976-D586D79BD5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B12916-0A19-458E-B4F7-782BB6875D4D}" type="datetimeFigureOut">
              <a:rPr lang="zh-CN" altLang="en-US" smtClean="0"/>
              <a:t>2023-10-13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40BF62D-0E7B-4D36-A07F-96A91384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2996DF1-92F0-4048-8D4C-46EBBFE81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397D1-B2D8-4B45-B9BD-7AC9F98BC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19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47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10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8309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07" r:id="rId2"/>
    <p:sldLayoutId id="2147483757" r:id="rId3"/>
    <p:sldLayoutId id="2147483766" r:id="rId4"/>
    <p:sldLayoutId id="2147483767" r:id="rId5"/>
    <p:sldLayoutId id="214748376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4">
            <a:extLst>
              <a:ext uri="{FF2B5EF4-FFF2-40B4-BE49-F238E27FC236}">
                <a16:creationId xmlns="" xmlns:a16="http://schemas.microsoft.com/office/drawing/2014/main" id="{D8ABC501-0137-4E4E-947E-BC8757AEEF54}"/>
              </a:ext>
            </a:extLst>
          </p:cNvPr>
          <p:cNvSpPr txBox="1"/>
          <p:nvPr/>
        </p:nvSpPr>
        <p:spPr>
          <a:xfrm>
            <a:off x="4139409" y="2491715"/>
            <a:ext cx="6980833" cy="20928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项目一 劳动</a:t>
            </a:r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观念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　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b="1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任务一 树立</a:t>
            </a:r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正确的劳动</a:t>
            </a:r>
            <a:r>
              <a:rPr lang="zh-CN" altLang="en-US" sz="4000" b="1" dirty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观念</a:t>
            </a:r>
          </a:p>
        </p:txBody>
      </p:sp>
    </p:spTree>
    <p:extLst>
      <p:ext uri="{BB962C8B-B14F-4D97-AF65-F5344CB8AC3E}">
        <p14:creationId xmlns:p14="http://schemas.microsoft.com/office/powerpoint/2010/main" val="23009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126491" y="3030604"/>
            <a:ext cx="5978847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正所谓实践出真知，人们要获得真正有用的知识，发展做实事的能力，就应该投入劳动实践中。我国的二十四节气就是先人们在劳动中不断总结出来的知识。</a:t>
            </a:r>
          </a:p>
        </p:txBody>
      </p:sp>
      <p:sp>
        <p:nvSpPr>
          <p:cNvPr id="4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1357797" y="1106630"/>
            <a:ext cx="3117881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劳动是知识的源泉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862" y="2187982"/>
            <a:ext cx="3727554" cy="365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8053026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6205929" y="2640859"/>
            <a:ext cx="5028279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在人类所有的活动中，劳动是最重要、最基本的活动形式，在劳动中形成的人际关系，如同事关系、同学关系等，是人生中非常重要的人际关系，也是人类基本的社会关系。</a:t>
            </a:r>
          </a:p>
        </p:txBody>
      </p:sp>
      <p:sp>
        <p:nvSpPr>
          <p:cNvPr id="4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1170347" y="1106630"/>
            <a:ext cx="5035582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劳动是培养个人社会能力的途径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13" y="2895692"/>
            <a:ext cx="4876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0338652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1339818" y="1211561"/>
            <a:ext cx="3981482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劳动促进个人人格健全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C7691B5-6CDA-4B31-AE6E-ED0F154B344A}"/>
              </a:ext>
            </a:extLst>
          </p:cNvPr>
          <p:cNvGrpSpPr/>
          <p:nvPr/>
        </p:nvGrpSpPr>
        <p:grpSpPr>
          <a:xfrm>
            <a:off x="1716730" y="2880263"/>
            <a:ext cx="8529311" cy="2569710"/>
            <a:chOff x="1242191" y="963605"/>
            <a:chExt cx="9848564" cy="2967173"/>
          </a:xfrm>
        </p:grpSpPr>
        <p:sp>
          <p:nvSpPr>
            <p:cNvPr id="7" name="Color 1">
              <a:extLst>
                <a:ext uri="{FF2B5EF4-FFF2-40B4-BE49-F238E27FC236}">
                  <a16:creationId xmlns="" xmlns:a16="http://schemas.microsoft.com/office/drawing/2014/main" id="{4531A146-6AB3-467F-819A-9C7FFF6F9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0084" y="1744495"/>
              <a:ext cx="2270671" cy="1349111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E93E34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defRPr/>
              </a:pPr>
              <a:endParaRPr lang="en-US" sz="1577" kern="0" dirty="0">
                <a:solidFill>
                  <a:sysClr val="window" lastClr="FFFFFF">
                    <a:lumMod val="6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Color 3">
              <a:extLst>
                <a:ext uri="{FF2B5EF4-FFF2-40B4-BE49-F238E27FC236}">
                  <a16:creationId xmlns="" xmlns:a16="http://schemas.microsoft.com/office/drawing/2014/main" id="{0DE07352-4AD5-4E96-9AE0-F3DE378C5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603" y="1744495"/>
              <a:ext cx="2269417" cy="1349111"/>
            </a:xfrm>
            <a:custGeom>
              <a:avLst/>
              <a:gdLst>
                <a:gd name="T0" fmla="*/ 766 w 766"/>
                <a:gd name="T1" fmla="*/ 0 h 453"/>
                <a:gd name="T2" fmla="*/ 669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2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69" y="85"/>
                  </a:cubicBezTo>
                  <a:cubicBezTo>
                    <a:pt x="622" y="161"/>
                    <a:pt x="494" y="357"/>
                    <a:pt x="470" y="390"/>
                  </a:cubicBezTo>
                  <a:cubicBezTo>
                    <a:pt x="441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4" y="428"/>
                    <a:pt x="133" y="390"/>
                  </a:cubicBezTo>
                  <a:cubicBezTo>
                    <a:pt x="157" y="357"/>
                    <a:pt x="285" y="161"/>
                    <a:pt x="332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E93E34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defRPr/>
              </a:pPr>
              <a:endParaRPr lang="en-US" sz="1577" kern="0" dirty="0">
                <a:solidFill>
                  <a:sysClr val="window" lastClr="FFFFFF">
                    <a:lumMod val="6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Color 2">
              <a:extLst>
                <a:ext uri="{FF2B5EF4-FFF2-40B4-BE49-F238E27FC236}">
                  <a16:creationId xmlns="" xmlns:a16="http://schemas.microsoft.com/office/drawing/2014/main" id="{DCC1A1C3-F105-4BC6-A8E3-0F0AE1619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1216" y="1744495"/>
              <a:ext cx="2268164" cy="1349111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5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3E34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defRPr/>
              </a:pPr>
              <a:endParaRPr lang="en-US" sz="1577" kern="0" dirty="0">
                <a:solidFill>
                  <a:sysClr val="window" lastClr="FFFFFF">
                    <a:lumMod val="6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Color 5">
              <a:extLst>
                <a:ext uri="{FF2B5EF4-FFF2-40B4-BE49-F238E27FC236}">
                  <a16:creationId xmlns="" xmlns:a16="http://schemas.microsoft.com/office/drawing/2014/main" id="{F09A46FF-458D-4D89-B73D-8982357C9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2106" y="1744495"/>
              <a:ext cx="2270671" cy="1349111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E93E34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defRPr/>
              </a:pPr>
              <a:endParaRPr lang="en-US" sz="1577" kern="0" dirty="0">
                <a:solidFill>
                  <a:sysClr val="window" lastClr="FFFFFF">
                    <a:lumMod val="6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Color 4">
              <a:extLst>
                <a:ext uri="{FF2B5EF4-FFF2-40B4-BE49-F238E27FC236}">
                  <a16:creationId xmlns="" xmlns:a16="http://schemas.microsoft.com/office/drawing/2014/main" id="{0EF13A1B-4B4E-48DF-84A5-F582EAB67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0975" y="1744495"/>
              <a:ext cx="2270671" cy="1349111"/>
            </a:xfrm>
            <a:custGeom>
              <a:avLst/>
              <a:gdLst>
                <a:gd name="T0" fmla="*/ 0 w 766"/>
                <a:gd name="T1" fmla="*/ 0 h 453"/>
                <a:gd name="T2" fmla="*/ 96 w 766"/>
                <a:gd name="T3" fmla="*/ 85 h 453"/>
                <a:gd name="T4" fmla="*/ 296 w 766"/>
                <a:gd name="T5" fmla="*/ 390 h 453"/>
                <a:gd name="T6" fmla="*/ 429 w 766"/>
                <a:gd name="T7" fmla="*/ 453 h 453"/>
                <a:gd name="T8" fmla="*/ 766 w 766"/>
                <a:gd name="T9" fmla="*/ 453 h 453"/>
                <a:gd name="T10" fmla="*/ 633 w 766"/>
                <a:gd name="T11" fmla="*/ 390 h 453"/>
                <a:gd name="T12" fmla="*/ 433 w 766"/>
                <a:gd name="T13" fmla="*/ 85 h 453"/>
                <a:gd name="T14" fmla="*/ 337 w 766"/>
                <a:gd name="T15" fmla="*/ 0 h 453"/>
                <a:gd name="T16" fmla="*/ 0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6" y="390"/>
                  </a:cubicBezTo>
                  <a:cubicBezTo>
                    <a:pt x="324" y="428"/>
                    <a:pt x="360" y="453"/>
                    <a:pt x="429" y="453"/>
                  </a:cubicBezTo>
                  <a:cubicBezTo>
                    <a:pt x="766" y="453"/>
                    <a:pt x="766" y="453"/>
                    <a:pt x="766" y="453"/>
                  </a:cubicBezTo>
                  <a:cubicBezTo>
                    <a:pt x="697" y="453"/>
                    <a:pt x="661" y="428"/>
                    <a:pt x="633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3E34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defRPr/>
              </a:pPr>
              <a:endParaRPr lang="en-US" sz="1577" kern="0" dirty="0">
                <a:solidFill>
                  <a:sysClr val="window" lastClr="FFFFFF">
                    <a:lumMod val="6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Side Color">
              <a:extLst>
                <a:ext uri="{FF2B5EF4-FFF2-40B4-BE49-F238E27FC236}">
                  <a16:creationId xmlns="" xmlns:a16="http://schemas.microsoft.com/office/drawing/2014/main" id="{F3E484F1-8D8D-4722-9AC0-C48B10B99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2191" y="1750263"/>
              <a:ext cx="2270671" cy="801192"/>
            </a:xfrm>
            <a:custGeom>
              <a:avLst/>
              <a:gdLst>
                <a:gd name="T0" fmla="*/ 766 w 766"/>
                <a:gd name="T1" fmla="*/ 0 h 269"/>
                <a:gd name="T2" fmla="*/ 670 w 766"/>
                <a:gd name="T3" fmla="*/ 50 h 269"/>
                <a:gd name="T4" fmla="*/ 470 w 766"/>
                <a:gd name="T5" fmla="*/ 232 h 269"/>
                <a:gd name="T6" fmla="*/ 337 w 766"/>
                <a:gd name="T7" fmla="*/ 269 h 269"/>
                <a:gd name="T8" fmla="*/ 0 w 766"/>
                <a:gd name="T9" fmla="*/ 269 h 269"/>
                <a:gd name="T10" fmla="*/ 133 w 766"/>
                <a:gd name="T11" fmla="*/ 232 h 269"/>
                <a:gd name="T12" fmla="*/ 332 w 766"/>
                <a:gd name="T13" fmla="*/ 50 h 269"/>
                <a:gd name="T14" fmla="*/ 429 w 766"/>
                <a:gd name="T15" fmla="*/ 0 h 269"/>
                <a:gd name="T16" fmla="*/ 766 w 766"/>
                <a:gd name="T1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269">
                  <a:moveTo>
                    <a:pt x="766" y="0"/>
                  </a:moveTo>
                  <a:cubicBezTo>
                    <a:pt x="766" y="0"/>
                    <a:pt x="720" y="1"/>
                    <a:pt x="670" y="50"/>
                  </a:cubicBezTo>
                  <a:cubicBezTo>
                    <a:pt x="623" y="96"/>
                    <a:pt x="495" y="212"/>
                    <a:pt x="470" y="232"/>
                  </a:cubicBezTo>
                  <a:cubicBezTo>
                    <a:pt x="442" y="255"/>
                    <a:pt x="406" y="269"/>
                    <a:pt x="337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69" y="269"/>
                    <a:pt x="104" y="255"/>
                    <a:pt x="133" y="232"/>
                  </a:cubicBezTo>
                  <a:cubicBezTo>
                    <a:pt x="158" y="212"/>
                    <a:pt x="285" y="96"/>
                    <a:pt x="332" y="50"/>
                  </a:cubicBezTo>
                  <a:cubicBezTo>
                    <a:pt x="383" y="1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E93E34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defRPr/>
              </a:pPr>
              <a:endParaRPr lang="en-US" sz="1577" kern="0" dirty="0">
                <a:solidFill>
                  <a:sysClr val="window" lastClr="FFFFFF">
                    <a:lumMod val="6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Color 6">
              <a:extLst>
                <a:ext uri="{FF2B5EF4-FFF2-40B4-BE49-F238E27FC236}">
                  <a16:creationId xmlns="" xmlns:a16="http://schemas.microsoft.com/office/drawing/2014/main" id="{6F5120FF-E4F2-4060-BD1A-E11713EBB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490" y="1744493"/>
              <a:ext cx="2266909" cy="1349111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3E34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  <a:defRPr/>
              </a:pPr>
              <a:endParaRPr lang="en-US" sz="1577" kern="0" dirty="0">
                <a:solidFill>
                  <a:sysClr val="window" lastClr="FFFFFF">
                    <a:lumMod val="6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TextBox 37">
              <a:extLst>
                <a:ext uri="{FF2B5EF4-FFF2-40B4-BE49-F238E27FC236}">
                  <a16:creationId xmlns="" xmlns:a16="http://schemas.microsoft.com/office/drawing/2014/main" id="{9949A2B2-B095-4D5A-A19F-64D453715FE8}"/>
                </a:ext>
              </a:extLst>
            </p:cNvPr>
            <p:cNvSpPr txBox="1"/>
            <p:nvPr/>
          </p:nvSpPr>
          <p:spPr>
            <a:xfrm>
              <a:off x="2018061" y="985442"/>
              <a:ext cx="1930436" cy="3513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</a:t>
              </a: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）强健体魄</a:t>
              </a:r>
              <a:endPara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TextBox 38">
              <a:extLst>
                <a:ext uri="{FF2B5EF4-FFF2-40B4-BE49-F238E27FC236}">
                  <a16:creationId xmlns="" xmlns:a16="http://schemas.microsoft.com/office/drawing/2014/main" id="{72C5A535-5325-43EB-8DD8-83A79B8B62D4}"/>
                </a:ext>
              </a:extLst>
            </p:cNvPr>
            <p:cNvSpPr txBox="1"/>
            <p:nvPr/>
          </p:nvSpPr>
          <p:spPr>
            <a:xfrm>
              <a:off x="2867174" y="3546966"/>
              <a:ext cx="2558164" cy="3838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</a:t>
              </a: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4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）培养独立能力</a:t>
              </a:r>
              <a:endPara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TextBox 39">
              <a:extLst>
                <a:ext uri="{FF2B5EF4-FFF2-40B4-BE49-F238E27FC236}">
                  <a16:creationId xmlns="" xmlns:a16="http://schemas.microsoft.com/office/drawing/2014/main" id="{68498904-9833-446F-A334-AC436F3442CA}"/>
                </a:ext>
              </a:extLst>
            </p:cNvPr>
            <p:cNvSpPr txBox="1"/>
            <p:nvPr/>
          </p:nvSpPr>
          <p:spPr>
            <a:xfrm>
              <a:off x="5166177" y="985442"/>
              <a:ext cx="1930436" cy="3513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</a:t>
              </a: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）发展思维</a:t>
              </a:r>
              <a:endPara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TextBox 41">
              <a:extLst>
                <a:ext uri="{FF2B5EF4-FFF2-40B4-BE49-F238E27FC236}">
                  <a16:creationId xmlns="" xmlns:a16="http://schemas.microsoft.com/office/drawing/2014/main" id="{15D4C834-F80A-48F0-A736-BE3FE36CB8A3}"/>
                </a:ext>
              </a:extLst>
            </p:cNvPr>
            <p:cNvSpPr txBox="1"/>
            <p:nvPr/>
          </p:nvSpPr>
          <p:spPr>
            <a:xfrm>
              <a:off x="8553020" y="963605"/>
              <a:ext cx="1930436" cy="3513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</a:t>
              </a: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3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）锻炼意志</a:t>
              </a:r>
              <a:endPara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TextBox 42">
              <a:extLst>
                <a:ext uri="{FF2B5EF4-FFF2-40B4-BE49-F238E27FC236}">
                  <a16:creationId xmlns="" xmlns:a16="http://schemas.microsoft.com/office/drawing/2014/main" id="{28156EE8-E5ED-45CC-8F46-EF64FD22B8C0}"/>
                </a:ext>
              </a:extLst>
            </p:cNvPr>
            <p:cNvSpPr txBox="1"/>
            <p:nvPr/>
          </p:nvSpPr>
          <p:spPr>
            <a:xfrm>
              <a:off x="8344903" y="3546966"/>
              <a:ext cx="2745852" cy="3838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</a:t>
              </a: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5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）塑造良好品质</a:t>
              </a:r>
              <a:endPara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5461501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425174" y="2532647"/>
            <a:ext cx="9358209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劳动无处不在，是一种自我价值的体现。</a:t>
            </a:r>
          </a:p>
        </p:txBody>
      </p:sp>
      <p:sp>
        <p:nvSpPr>
          <p:cNvPr id="4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1206364" y="1181581"/>
            <a:ext cx="4184682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劳动使个体实现自我价值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39824" y="4866276"/>
            <a:ext cx="3407792" cy="901415"/>
            <a:chOff x="6701717" y="1874559"/>
            <a:chExt cx="3407792" cy="901415"/>
          </a:xfrm>
        </p:grpSpPr>
        <p:grpSp>
          <p:nvGrpSpPr>
            <p:cNvPr id="18" name="组合 17"/>
            <p:cNvGrpSpPr/>
            <p:nvPr/>
          </p:nvGrpSpPr>
          <p:grpSpPr>
            <a:xfrm>
              <a:off x="6701717" y="1874559"/>
              <a:ext cx="669227" cy="901415"/>
              <a:chOff x="5686730" y="1013592"/>
              <a:chExt cx="531184" cy="715479"/>
            </a:xfrm>
          </p:grpSpPr>
          <p:sp>
            <p:nvSpPr>
              <p:cNvPr id="19" name="Oval 87"/>
              <p:cNvSpPr>
                <a:spLocks noChangeArrowheads="1"/>
              </p:cNvSpPr>
              <p:nvPr/>
            </p:nvSpPr>
            <p:spPr bwMode="auto">
              <a:xfrm>
                <a:off x="5825802" y="1341437"/>
                <a:ext cx="392112" cy="13493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5686730" y="1013592"/>
                <a:ext cx="515420" cy="715479"/>
                <a:chOff x="4740450" y="1255262"/>
                <a:chExt cx="1095540" cy="1520772"/>
              </a:xfrm>
            </p:grpSpPr>
            <p:sp>
              <p:nvSpPr>
                <p:cNvPr id="21" name="Freeform 36"/>
                <p:cNvSpPr>
                  <a:spLocks/>
                </p:cNvSpPr>
                <p:nvPr/>
              </p:nvSpPr>
              <p:spPr bwMode="auto">
                <a:xfrm>
                  <a:off x="4740450" y="1878293"/>
                  <a:ext cx="897741" cy="897741"/>
                </a:xfrm>
                <a:prstGeom prst="ellipse">
                  <a:avLst/>
                </a:prstGeom>
                <a:solidFill>
                  <a:srgbClr val="E93E3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 dirty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22" name="Freeform 38"/>
                <p:cNvSpPr>
                  <a:spLocks/>
                </p:cNvSpPr>
                <p:nvPr/>
              </p:nvSpPr>
              <p:spPr bwMode="auto">
                <a:xfrm>
                  <a:off x="5069568" y="1255262"/>
                  <a:ext cx="766422" cy="25080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23" name="Oval 39"/>
                <p:cNvSpPr>
                  <a:spLocks noChangeArrowheads="1"/>
                </p:cNvSpPr>
                <p:nvPr/>
              </p:nvSpPr>
              <p:spPr bwMode="auto">
                <a:xfrm>
                  <a:off x="5365810" y="1275260"/>
                  <a:ext cx="180773" cy="1634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24" name="TextBox 59"/>
            <p:cNvSpPr txBox="1">
              <a:spLocks noChangeArrowheads="1"/>
            </p:cNvSpPr>
            <p:nvPr/>
          </p:nvSpPr>
          <p:spPr bwMode="auto">
            <a:xfrm flipH="1">
              <a:off x="7478595" y="2239718"/>
              <a:ext cx="2630914" cy="4240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自我满足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98923" y="4410538"/>
            <a:ext cx="3323037" cy="604401"/>
            <a:chOff x="6857872" y="3299786"/>
            <a:chExt cx="3323037" cy="604401"/>
          </a:xfrm>
        </p:grpSpPr>
        <p:grpSp>
          <p:nvGrpSpPr>
            <p:cNvPr id="5" name="组合 4"/>
            <p:cNvGrpSpPr/>
            <p:nvPr/>
          </p:nvGrpSpPr>
          <p:grpSpPr>
            <a:xfrm>
              <a:off x="6857872" y="3306048"/>
              <a:ext cx="532123" cy="598139"/>
              <a:chOff x="5810678" y="1001615"/>
              <a:chExt cx="422361" cy="474760"/>
            </a:xfrm>
          </p:grpSpPr>
          <p:sp>
            <p:nvSpPr>
              <p:cNvPr id="7" name="Oval 87"/>
              <p:cNvSpPr>
                <a:spLocks noChangeArrowheads="1"/>
              </p:cNvSpPr>
              <p:nvPr/>
            </p:nvSpPr>
            <p:spPr bwMode="auto">
              <a:xfrm>
                <a:off x="5825802" y="1341437"/>
                <a:ext cx="392112" cy="13493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5810678" y="1001615"/>
                <a:ext cx="422361" cy="422361"/>
                <a:chOff x="5003908" y="1229805"/>
                <a:chExt cx="897741" cy="897741"/>
              </a:xfrm>
            </p:grpSpPr>
            <p:sp>
              <p:nvSpPr>
                <p:cNvPr id="9" name="Freeform 36"/>
                <p:cNvSpPr>
                  <a:spLocks/>
                </p:cNvSpPr>
                <p:nvPr/>
              </p:nvSpPr>
              <p:spPr bwMode="auto">
                <a:xfrm>
                  <a:off x="5003908" y="1229805"/>
                  <a:ext cx="897741" cy="897741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0" name="Freeform 38"/>
                <p:cNvSpPr>
                  <a:spLocks/>
                </p:cNvSpPr>
                <p:nvPr/>
              </p:nvSpPr>
              <p:spPr bwMode="auto">
                <a:xfrm>
                  <a:off x="5069568" y="1255262"/>
                  <a:ext cx="766422" cy="25080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1" name="Oval 39"/>
                <p:cNvSpPr>
                  <a:spLocks noChangeArrowheads="1"/>
                </p:cNvSpPr>
                <p:nvPr/>
              </p:nvSpPr>
              <p:spPr bwMode="auto">
                <a:xfrm>
                  <a:off x="5365810" y="1275260"/>
                  <a:ext cx="180773" cy="1634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25" name="TextBox 59"/>
            <p:cNvSpPr txBox="1">
              <a:spLocks noChangeArrowheads="1"/>
            </p:cNvSpPr>
            <p:nvPr/>
          </p:nvSpPr>
          <p:spPr bwMode="auto">
            <a:xfrm flipH="1">
              <a:off x="7549995" y="3299786"/>
              <a:ext cx="2630914" cy="4240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成就他人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39961" y="3823147"/>
            <a:ext cx="3231741" cy="700019"/>
            <a:chOff x="6863335" y="4744860"/>
            <a:chExt cx="3231741" cy="700019"/>
          </a:xfrm>
        </p:grpSpPr>
        <p:grpSp>
          <p:nvGrpSpPr>
            <p:cNvPr id="12" name="组合 11"/>
            <p:cNvGrpSpPr/>
            <p:nvPr/>
          </p:nvGrpSpPr>
          <p:grpSpPr>
            <a:xfrm>
              <a:off x="6863335" y="4744860"/>
              <a:ext cx="496013" cy="700019"/>
              <a:chOff x="5815013" y="3460750"/>
              <a:chExt cx="393700" cy="555625"/>
            </a:xfrm>
          </p:grpSpPr>
          <p:sp>
            <p:nvSpPr>
              <p:cNvPr id="13" name="Oval 93"/>
              <p:cNvSpPr>
                <a:spLocks noChangeArrowheads="1"/>
              </p:cNvSpPr>
              <p:nvPr/>
            </p:nvSpPr>
            <p:spPr bwMode="auto">
              <a:xfrm>
                <a:off x="5815013" y="3881533"/>
                <a:ext cx="392112" cy="13484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14" name="Group 90"/>
              <p:cNvGrpSpPr>
                <a:grpSpLocks/>
              </p:cNvGrpSpPr>
              <p:nvPr/>
            </p:nvGrpSpPr>
            <p:grpSpPr bwMode="auto">
              <a:xfrm>
                <a:off x="5816601" y="3460750"/>
                <a:ext cx="392112" cy="539367"/>
                <a:chOff x="0" y="0"/>
                <a:chExt cx="247" cy="340"/>
              </a:xfrm>
            </p:grpSpPr>
            <p:sp>
              <p:nvSpPr>
                <p:cNvPr id="15" name="Freeform 10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7" cy="340"/>
                </a:xfrm>
                <a:custGeom>
                  <a:avLst/>
                  <a:gdLst>
                    <a:gd name="T0" fmla="*/ 41 w 1492"/>
                    <a:gd name="T1" fmla="*/ 10 h 2052"/>
                    <a:gd name="T2" fmla="*/ 41 w 1492"/>
                    <a:gd name="T3" fmla="*/ 9 h 2052"/>
                    <a:gd name="T4" fmla="*/ 40 w 1492"/>
                    <a:gd name="T5" fmla="*/ 8 h 2052"/>
                    <a:gd name="T6" fmla="*/ 40 w 1492"/>
                    <a:gd name="T7" fmla="*/ 7 h 2052"/>
                    <a:gd name="T8" fmla="*/ 39 w 1492"/>
                    <a:gd name="T9" fmla="*/ 6 h 2052"/>
                    <a:gd name="T10" fmla="*/ 38 w 1492"/>
                    <a:gd name="T11" fmla="*/ 5 h 2052"/>
                    <a:gd name="T12" fmla="*/ 37 w 1492"/>
                    <a:gd name="T13" fmla="*/ 4 h 2052"/>
                    <a:gd name="T14" fmla="*/ 36 w 1492"/>
                    <a:gd name="T15" fmla="*/ 4 h 2052"/>
                    <a:gd name="T16" fmla="*/ 35 w 1492"/>
                    <a:gd name="T17" fmla="*/ 3 h 2052"/>
                    <a:gd name="T18" fmla="*/ 33 w 1492"/>
                    <a:gd name="T19" fmla="*/ 2 h 2052"/>
                    <a:gd name="T20" fmla="*/ 32 w 1492"/>
                    <a:gd name="T21" fmla="*/ 2 h 2052"/>
                    <a:gd name="T22" fmla="*/ 30 w 1492"/>
                    <a:gd name="T23" fmla="*/ 1 h 2052"/>
                    <a:gd name="T24" fmla="*/ 28 w 1492"/>
                    <a:gd name="T25" fmla="*/ 1 h 2052"/>
                    <a:gd name="T26" fmla="*/ 26 w 1492"/>
                    <a:gd name="T27" fmla="*/ 0 h 2052"/>
                    <a:gd name="T28" fmla="*/ 25 w 1492"/>
                    <a:gd name="T29" fmla="*/ 0 h 2052"/>
                    <a:gd name="T30" fmla="*/ 23 w 1492"/>
                    <a:gd name="T31" fmla="*/ 0 h 2052"/>
                    <a:gd name="T32" fmla="*/ 21 w 1492"/>
                    <a:gd name="T33" fmla="*/ 0 h 2052"/>
                    <a:gd name="T34" fmla="*/ 19 w 1492"/>
                    <a:gd name="T35" fmla="*/ 0 h 2052"/>
                    <a:gd name="T36" fmla="*/ 17 w 1492"/>
                    <a:gd name="T37" fmla="*/ 0 h 2052"/>
                    <a:gd name="T38" fmla="*/ 15 w 1492"/>
                    <a:gd name="T39" fmla="*/ 0 h 2052"/>
                    <a:gd name="T40" fmla="*/ 13 w 1492"/>
                    <a:gd name="T41" fmla="*/ 1 h 2052"/>
                    <a:gd name="T42" fmla="*/ 12 w 1492"/>
                    <a:gd name="T43" fmla="*/ 1 h 2052"/>
                    <a:gd name="T44" fmla="*/ 10 w 1492"/>
                    <a:gd name="T45" fmla="*/ 1 h 2052"/>
                    <a:gd name="T46" fmla="*/ 8 w 1492"/>
                    <a:gd name="T47" fmla="*/ 2 h 2052"/>
                    <a:gd name="T48" fmla="*/ 7 w 1492"/>
                    <a:gd name="T49" fmla="*/ 3 h 2052"/>
                    <a:gd name="T50" fmla="*/ 5 w 1492"/>
                    <a:gd name="T51" fmla="*/ 3 h 2052"/>
                    <a:gd name="T52" fmla="*/ 4 w 1492"/>
                    <a:gd name="T53" fmla="*/ 4 h 2052"/>
                    <a:gd name="T54" fmla="*/ 3 w 1492"/>
                    <a:gd name="T55" fmla="*/ 5 h 2052"/>
                    <a:gd name="T56" fmla="*/ 2 w 1492"/>
                    <a:gd name="T57" fmla="*/ 6 h 2052"/>
                    <a:gd name="T58" fmla="*/ 1 w 1492"/>
                    <a:gd name="T59" fmla="*/ 7 h 2052"/>
                    <a:gd name="T60" fmla="*/ 1 w 1492"/>
                    <a:gd name="T61" fmla="*/ 8 h 2052"/>
                    <a:gd name="T62" fmla="*/ 0 w 1492"/>
                    <a:gd name="T63" fmla="*/ 9 h 2052"/>
                    <a:gd name="T64" fmla="*/ 0 w 1492"/>
                    <a:gd name="T65" fmla="*/ 10 h 2052"/>
                    <a:gd name="T66" fmla="*/ 0 w 1492"/>
                    <a:gd name="T67" fmla="*/ 10 h 2052"/>
                    <a:gd name="T68" fmla="*/ 0 w 1492"/>
                    <a:gd name="T69" fmla="*/ 12 h 2052"/>
                    <a:gd name="T70" fmla="*/ 10 w 1492"/>
                    <a:gd name="T71" fmla="*/ 52 h 2052"/>
                    <a:gd name="T72" fmla="*/ 10 w 1492"/>
                    <a:gd name="T73" fmla="*/ 52 h 2052"/>
                    <a:gd name="T74" fmla="*/ 11 w 1492"/>
                    <a:gd name="T75" fmla="*/ 53 h 2052"/>
                    <a:gd name="T76" fmla="*/ 11 w 1492"/>
                    <a:gd name="T77" fmla="*/ 54 h 2052"/>
                    <a:gd name="T78" fmla="*/ 12 w 1492"/>
                    <a:gd name="T79" fmla="*/ 54 h 2052"/>
                    <a:gd name="T80" fmla="*/ 14 w 1492"/>
                    <a:gd name="T81" fmla="*/ 55 h 2052"/>
                    <a:gd name="T82" fmla="*/ 15 w 1492"/>
                    <a:gd name="T83" fmla="*/ 56 h 2052"/>
                    <a:gd name="T84" fmla="*/ 17 w 1492"/>
                    <a:gd name="T85" fmla="*/ 56 h 2052"/>
                    <a:gd name="T86" fmla="*/ 19 w 1492"/>
                    <a:gd name="T87" fmla="*/ 56 h 2052"/>
                    <a:gd name="T88" fmla="*/ 21 w 1492"/>
                    <a:gd name="T89" fmla="*/ 56 h 2052"/>
                    <a:gd name="T90" fmla="*/ 21 w 1492"/>
                    <a:gd name="T91" fmla="*/ 56 h 2052"/>
                    <a:gd name="T92" fmla="*/ 23 w 1492"/>
                    <a:gd name="T93" fmla="*/ 56 h 2052"/>
                    <a:gd name="T94" fmla="*/ 25 w 1492"/>
                    <a:gd name="T95" fmla="*/ 56 h 2052"/>
                    <a:gd name="T96" fmla="*/ 26 w 1492"/>
                    <a:gd name="T97" fmla="*/ 55 h 2052"/>
                    <a:gd name="T98" fmla="*/ 28 w 1492"/>
                    <a:gd name="T99" fmla="*/ 55 h 2052"/>
                    <a:gd name="T100" fmla="*/ 29 w 1492"/>
                    <a:gd name="T101" fmla="*/ 54 h 2052"/>
                    <a:gd name="T102" fmla="*/ 30 w 1492"/>
                    <a:gd name="T103" fmla="*/ 53 h 2052"/>
                    <a:gd name="T104" fmla="*/ 30 w 1492"/>
                    <a:gd name="T105" fmla="*/ 52 h 2052"/>
                    <a:gd name="T106" fmla="*/ 31 w 1492"/>
                    <a:gd name="T107" fmla="*/ 52 h 2052"/>
                    <a:gd name="T108" fmla="*/ 41 w 1492"/>
                    <a:gd name="T109" fmla="*/ 12 h 2052"/>
                    <a:gd name="T110" fmla="*/ 41 w 1492"/>
                    <a:gd name="T111" fmla="*/ 11 h 2052"/>
                    <a:gd name="T112" fmla="*/ 41 w 1492"/>
                    <a:gd name="T113" fmla="*/ 10 h 20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492"/>
                    <a:gd name="T172" fmla="*/ 0 h 2052"/>
                    <a:gd name="T173" fmla="*/ 1492 w 1492"/>
                    <a:gd name="T174" fmla="*/ 2052 h 205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492" h="2052">
                      <a:moveTo>
                        <a:pt x="1492" y="373"/>
                      </a:moveTo>
                      <a:lnTo>
                        <a:pt x="1492" y="373"/>
                      </a:lnTo>
                      <a:lnTo>
                        <a:pt x="1491" y="354"/>
                      </a:lnTo>
                      <a:lnTo>
                        <a:pt x="1488" y="336"/>
                      </a:lnTo>
                      <a:lnTo>
                        <a:pt x="1483" y="316"/>
                      </a:lnTo>
                      <a:lnTo>
                        <a:pt x="1476" y="298"/>
                      </a:lnTo>
                      <a:lnTo>
                        <a:pt x="1469" y="280"/>
                      </a:lnTo>
                      <a:lnTo>
                        <a:pt x="1458" y="262"/>
                      </a:lnTo>
                      <a:lnTo>
                        <a:pt x="1447" y="245"/>
                      </a:lnTo>
                      <a:lnTo>
                        <a:pt x="1434" y="228"/>
                      </a:lnTo>
                      <a:lnTo>
                        <a:pt x="1418" y="211"/>
                      </a:lnTo>
                      <a:lnTo>
                        <a:pt x="1401" y="196"/>
                      </a:lnTo>
                      <a:lnTo>
                        <a:pt x="1385" y="180"/>
                      </a:lnTo>
                      <a:lnTo>
                        <a:pt x="1365" y="165"/>
                      </a:lnTo>
                      <a:lnTo>
                        <a:pt x="1344" y="150"/>
                      </a:lnTo>
                      <a:lnTo>
                        <a:pt x="1321" y="136"/>
                      </a:lnTo>
                      <a:lnTo>
                        <a:pt x="1298" y="122"/>
                      </a:lnTo>
                      <a:lnTo>
                        <a:pt x="1273" y="109"/>
                      </a:lnTo>
                      <a:lnTo>
                        <a:pt x="1247" y="97"/>
                      </a:lnTo>
                      <a:lnTo>
                        <a:pt x="1220" y="86"/>
                      </a:lnTo>
                      <a:lnTo>
                        <a:pt x="1193" y="74"/>
                      </a:lnTo>
                      <a:lnTo>
                        <a:pt x="1163" y="63"/>
                      </a:lnTo>
                      <a:lnTo>
                        <a:pt x="1133" y="54"/>
                      </a:lnTo>
                      <a:lnTo>
                        <a:pt x="1102" y="45"/>
                      </a:lnTo>
                      <a:lnTo>
                        <a:pt x="1070" y="36"/>
                      </a:lnTo>
                      <a:lnTo>
                        <a:pt x="1036" y="30"/>
                      </a:lnTo>
                      <a:lnTo>
                        <a:pt x="1002" y="22"/>
                      </a:lnTo>
                      <a:lnTo>
                        <a:pt x="967" y="17"/>
                      </a:lnTo>
                      <a:lnTo>
                        <a:pt x="933" y="12"/>
                      </a:lnTo>
                      <a:lnTo>
                        <a:pt x="896" y="8"/>
                      </a:lnTo>
                      <a:lnTo>
                        <a:pt x="860" y="4"/>
                      </a:lnTo>
                      <a:lnTo>
                        <a:pt x="822" y="1"/>
                      </a:lnTo>
                      <a:lnTo>
                        <a:pt x="785" y="0"/>
                      </a:lnTo>
                      <a:lnTo>
                        <a:pt x="746" y="0"/>
                      </a:lnTo>
                      <a:lnTo>
                        <a:pt x="707" y="0"/>
                      </a:lnTo>
                      <a:lnTo>
                        <a:pt x="670" y="1"/>
                      </a:lnTo>
                      <a:lnTo>
                        <a:pt x="632" y="4"/>
                      </a:lnTo>
                      <a:lnTo>
                        <a:pt x="596" y="8"/>
                      </a:lnTo>
                      <a:lnTo>
                        <a:pt x="560" y="12"/>
                      </a:lnTo>
                      <a:lnTo>
                        <a:pt x="525" y="17"/>
                      </a:lnTo>
                      <a:lnTo>
                        <a:pt x="490" y="22"/>
                      </a:lnTo>
                      <a:lnTo>
                        <a:pt x="456" y="30"/>
                      </a:lnTo>
                      <a:lnTo>
                        <a:pt x="422" y="36"/>
                      </a:lnTo>
                      <a:lnTo>
                        <a:pt x="390" y="45"/>
                      </a:lnTo>
                      <a:lnTo>
                        <a:pt x="359" y="54"/>
                      </a:lnTo>
                      <a:lnTo>
                        <a:pt x="329" y="63"/>
                      </a:lnTo>
                      <a:lnTo>
                        <a:pt x="299" y="74"/>
                      </a:lnTo>
                      <a:lnTo>
                        <a:pt x="272" y="86"/>
                      </a:lnTo>
                      <a:lnTo>
                        <a:pt x="245" y="97"/>
                      </a:lnTo>
                      <a:lnTo>
                        <a:pt x="219" y="109"/>
                      </a:lnTo>
                      <a:lnTo>
                        <a:pt x="194" y="122"/>
                      </a:lnTo>
                      <a:lnTo>
                        <a:pt x="171" y="136"/>
                      </a:lnTo>
                      <a:lnTo>
                        <a:pt x="148" y="150"/>
                      </a:lnTo>
                      <a:lnTo>
                        <a:pt x="127" y="165"/>
                      </a:lnTo>
                      <a:lnTo>
                        <a:pt x="107" y="180"/>
                      </a:lnTo>
                      <a:lnTo>
                        <a:pt x="91" y="196"/>
                      </a:lnTo>
                      <a:lnTo>
                        <a:pt x="74" y="211"/>
                      </a:lnTo>
                      <a:lnTo>
                        <a:pt x="58" y="228"/>
                      </a:lnTo>
                      <a:lnTo>
                        <a:pt x="45" y="245"/>
                      </a:lnTo>
                      <a:lnTo>
                        <a:pt x="34" y="262"/>
                      </a:lnTo>
                      <a:lnTo>
                        <a:pt x="23" y="280"/>
                      </a:lnTo>
                      <a:lnTo>
                        <a:pt x="16" y="298"/>
                      </a:lnTo>
                      <a:lnTo>
                        <a:pt x="9" y="316"/>
                      </a:lnTo>
                      <a:lnTo>
                        <a:pt x="4" y="336"/>
                      </a:lnTo>
                      <a:lnTo>
                        <a:pt x="1" y="354"/>
                      </a:lnTo>
                      <a:lnTo>
                        <a:pt x="0" y="373"/>
                      </a:lnTo>
                      <a:lnTo>
                        <a:pt x="1" y="396"/>
                      </a:lnTo>
                      <a:lnTo>
                        <a:pt x="6" y="420"/>
                      </a:lnTo>
                      <a:lnTo>
                        <a:pt x="5" y="420"/>
                      </a:lnTo>
                      <a:lnTo>
                        <a:pt x="376" y="1889"/>
                      </a:lnTo>
                      <a:lnTo>
                        <a:pt x="382" y="1906"/>
                      </a:lnTo>
                      <a:lnTo>
                        <a:pt x="391" y="1922"/>
                      </a:lnTo>
                      <a:lnTo>
                        <a:pt x="403" y="1938"/>
                      </a:lnTo>
                      <a:lnTo>
                        <a:pt x="417" y="1954"/>
                      </a:lnTo>
                      <a:lnTo>
                        <a:pt x="434" y="1968"/>
                      </a:lnTo>
                      <a:lnTo>
                        <a:pt x="453" y="1981"/>
                      </a:lnTo>
                      <a:lnTo>
                        <a:pt x="474" y="1994"/>
                      </a:lnTo>
                      <a:lnTo>
                        <a:pt x="499" y="2005"/>
                      </a:lnTo>
                      <a:lnTo>
                        <a:pt x="525" y="2016"/>
                      </a:lnTo>
                      <a:lnTo>
                        <a:pt x="552" y="2025"/>
                      </a:lnTo>
                      <a:lnTo>
                        <a:pt x="580" y="2033"/>
                      </a:lnTo>
                      <a:lnTo>
                        <a:pt x="611" y="2039"/>
                      </a:lnTo>
                      <a:lnTo>
                        <a:pt x="644" y="2044"/>
                      </a:lnTo>
                      <a:lnTo>
                        <a:pt x="676" y="2048"/>
                      </a:lnTo>
                      <a:lnTo>
                        <a:pt x="711" y="2051"/>
                      </a:lnTo>
                      <a:lnTo>
                        <a:pt x="746" y="2052"/>
                      </a:lnTo>
                      <a:lnTo>
                        <a:pt x="781" y="2051"/>
                      </a:lnTo>
                      <a:lnTo>
                        <a:pt x="816" y="2048"/>
                      </a:lnTo>
                      <a:lnTo>
                        <a:pt x="848" y="2044"/>
                      </a:lnTo>
                      <a:lnTo>
                        <a:pt x="881" y="2039"/>
                      </a:lnTo>
                      <a:lnTo>
                        <a:pt x="912" y="2033"/>
                      </a:lnTo>
                      <a:lnTo>
                        <a:pt x="940" y="2025"/>
                      </a:lnTo>
                      <a:lnTo>
                        <a:pt x="967" y="2016"/>
                      </a:lnTo>
                      <a:lnTo>
                        <a:pt x="993" y="2005"/>
                      </a:lnTo>
                      <a:lnTo>
                        <a:pt x="1018" y="1994"/>
                      </a:lnTo>
                      <a:lnTo>
                        <a:pt x="1039" y="1981"/>
                      </a:lnTo>
                      <a:lnTo>
                        <a:pt x="1058" y="1968"/>
                      </a:lnTo>
                      <a:lnTo>
                        <a:pt x="1075" y="1954"/>
                      </a:lnTo>
                      <a:lnTo>
                        <a:pt x="1089" y="1938"/>
                      </a:lnTo>
                      <a:lnTo>
                        <a:pt x="1101" y="1922"/>
                      </a:lnTo>
                      <a:lnTo>
                        <a:pt x="1110" y="1906"/>
                      </a:lnTo>
                      <a:lnTo>
                        <a:pt x="1116" y="1889"/>
                      </a:lnTo>
                      <a:lnTo>
                        <a:pt x="1487" y="420"/>
                      </a:lnTo>
                      <a:lnTo>
                        <a:pt x="1486" y="420"/>
                      </a:lnTo>
                      <a:lnTo>
                        <a:pt x="1491" y="396"/>
                      </a:lnTo>
                      <a:lnTo>
                        <a:pt x="1492" y="37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/>
                    </a:gs>
                    <a:gs pos="50000">
                      <a:srgbClr val="FFFFFF"/>
                    </a:gs>
                    <a:gs pos="100000">
                      <a:srgbClr val="96969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  <p:sp>
              <p:nvSpPr>
                <p:cNvPr id="16" name="Freeform 10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47" cy="124"/>
                </a:xfrm>
                <a:custGeom>
                  <a:avLst/>
                  <a:gdLst>
                    <a:gd name="T0" fmla="*/ 17 w 1492"/>
                    <a:gd name="T1" fmla="*/ 0 h 746"/>
                    <a:gd name="T2" fmla="*/ 12 w 1492"/>
                    <a:gd name="T3" fmla="*/ 1 h 746"/>
                    <a:gd name="T4" fmla="*/ 8 w 1492"/>
                    <a:gd name="T5" fmla="*/ 2 h 746"/>
                    <a:gd name="T6" fmla="*/ 5 w 1492"/>
                    <a:gd name="T7" fmla="*/ 4 h 746"/>
                    <a:gd name="T8" fmla="*/ 2 w 1492"/>
                    <a:gd name="T9" fmla="*/ 6 h 746"/>
                    <a:gd name="T10" fmla="*/ 0 w 1492"/>
                    <a:gd name="T11" fmla="*/ 8 h 746"/>
                    <a:gd name="T12" fmla="*/ 0 w 1492"/>
                    <a:gd name="T13" fmla="*/ 10 h 746"/>
                    <a:gd name="T14" fmla="*/ 1 w 1492"/>
                    <a:gd name="T15" fmla="*/ 13 h 746"/>
                    <a:gd name="T16" fmla="*/ 2 w 1492"/>
                    <a:gd name="T17" fmla="*/ 15 h 746"/>
                    <a:gd name="T18" fmla="*/ 5 w 1492"/>
                    <a:gd name="T19" fmla="*/ 17 h 746"/>
                    <a:gd name="T20" fmla="*/ 9 w 1492"/>
                    <a:gd name="T21" fmla="*/ 19 h 746"/>
                    <a:gd name="T22" fmla="*/ 13 w 1492"/>
                    <a:gd name="T23" fmla="*/ 20 h 746"/>
                    <a:gd name="T24" fmla="*/ 18 w 1492"/>
                    <a:gd name="T25" fmla="*/ 21 h 746"/>
                    <a:gd name="T26" fmla="*/ 23 w 1492"/>
                    <a:gd name="T27" fmla="*/ 21 h 746"/>
                    <a:gd name="T28" fmla="*/ 27 w 1492"/>
                    <a:gd name="T29" fmla="*/ 20 h 746"/>
                    <a:gd name="T30" fmla="*/ 32 w 1492"/>
                    <a:gd name="T31" fmla="*/ 19 h 746"/>
                    <a:gd name="T32" fmla="*/ 36 w 1492"/>
                    <a:gd name="T33" fmla="*/ 17 h 746"/>
                    <a:gd name="T34" fmla="*/ 38 w 1492"/>
                    <a:gd name="T35" fmla="*/ 15 h 746"/>
                    <a:gd name="T36" fmla="*/ 40 w 1492"/>
                    <a:gd name="T37" fmla="*/ 13 h 746"/>
                    <a:gd name="T38" fmla="*/ 41 w 1492"/>
                    <a:gd name="T39" fmla="*/ 10 h 746"/>
                    <a:gd name="T40" fmla="*/ 40 w 1492"/>
                    <a:gd name="T41" fmla="*/ 8 h 746"/>
                    <a:gd name="T42" fmla="*/ 39 w 1492"/>
                    <a:gd name="T43" fmla="*/ 6 h 746"/>
                    <a:gd name="T44" fmla="*/ 36 w 1492"/>
                    <a:gd name="T45" fmla="*/ 4 h 746"/>
                    <a:gd name="T46" fmla="*/ 33 w 1492"/>
                    <a:gd name="T47" fmla="*/ 2 h 746"/>
                    <a:gd name="T48" fmla="*/ 28 w 1492"/>
                    <a:gd name="T49" fmla="*/ 1 h 746"/>
                    <a:gd name="T50" fmla="*/ 24 w 1492"/>
                    <a:gd name="T51" fmla="*/ 0 h 746"/>
                    <a:gd name="T52" fmla="*/ 21 w 1492"/>
                    <a:gd name="T53" fmla="*/ 20 h 746"/>
                    <a:gd name="T54" fmla="*/ 17 w 1492"/>
                    <a:gd name="T55" fmla="*/ 20 h 746"/>
                    <a:gd name="T56" fmla="*/ 12 w 1492"/>
                    <a:gd name="T57" fmla="*/ 19 h 746"/>
                    <a:gd name="T58" fmla="*/ 8 w 1492"/>
                    <a:gd name="T59" fmla="*/ 18 h 746"/>
                    <a:gd name="T60" fmla="*/ 5 w 1492"/>
                    <a:gd name="T61" fmla="*/ 16 h 746"/>
                    <a:gd name="T62" fmla="*/ 3 w 1492"/>
                    <a:gd name="T63" fmla="*/ 14 h 746"/>
                    <a:gd name="T64" fmla="*/ 1 w 1492"/>
                    <a:gd name="T65" fmla="*/ 12 h 746"/>
                    <a:gd name="T66" fmla="*/ 1 w 1492"/>
                    <a:gd name="T67" fmla="*/ 10 h 746"/>
                    <a:gd name="T68" fmla="*/ 2 w 1492"/>
                    <a:gd name="T69" fmla="*/ 7 h 746"/>
                    <a:gd name="T70" fmla="*/ 4 w 1492"/>
                    <a:gd name="T71" fmla="*/ 5 h 746"/>
                    <a:gd name="T72" fmla="*/ 7 w 1492"/>
                    <a:gd name="T73" fmla="*/ 3 h 746"/>
                    <a:gd name="T74" fmla="*/ 10 w 1492"/>
                    <a:gd name="T75" fmla="*/ 2 h 746"/>
                    <a:gd name="T76" fmla="*/ 15 w 1492"/>
                    <a:gd name="T77" fmla="*/ 1 h 746"/>
                    <a:gd name="T78" fmla="*/ 20 w 1492"/>
                    <a:gd name="T79" fmla="*/ 1 h 746"/>
                    <a:gd name="T80" fmla="*/ 23 w 1492"/>
                    <a:gd name="T81" fmla="*/ 1 h 746"/>
                    <a:gd name="T82" fmla="*/ 28 w 1492"/>
                    <a:gd name="T83" fmla="*/ 1 h 746"/>
                    <a:gd name="T84" fmla="*/ 32 w 1492"/>
                    <a:gd name="T85" fmla="*/ 2 h 746"/>
                    <a:gd name="T86" fmla="*/ 35 w 1492"/>
                    <a:gd name="T87" fmla="*/ 4 h 746"/>
                    <a:gd name="T88" fmla="*/ 38 w 1492"/>
                    <a:gd name="T89" fmla="*/ 6 h 746"/>
                    <a:gd name="T90" fmla="*/ 39 w 1492"/>
                    <a:gd name="T91" fmla="*/ 8 h 746"/>
                    <a:gd name="T92" fmla="*/ 40 w 1492"/>
                    <a:gd name="T93" fmla="*/ 10 h 746"/>
                    <a:gd name="T94" fmla="*/ 39 w 1492"/>
                    <a:gd name="T95" fmla="*/ 13 h 746"/>
                    <a:gd name="T96" fmla="*/ 37 w 1492"/>
                    <a:gd name="T97" fmla="*/ 15 h 746"/>
                    <a:gd name="T98" fmla="*/ 35 w 1492"/>
                    <a:gd name="T99" fmla="*/ 17 h 746"/>
                    <a:gd name="T100" fmla="*/ 31 w 1492"/>
                    <a:gd name="T101" fmla="*/ 18 h 746"/>
                    <a:gd name="T102" fmla="*/ 27 w 1492"/>
                    <a:gd name="T103" fmla="*/ 19 h 746"/>
                    <a:gd name="T104" fmla="*/ 22 w 1492"/>
                    <a:gd name="T105" fmla="*/ 20 h 74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492"/>
                    <a:gd name="T160" fmla="*/ 0 h 746"/>
                    <a:gd name="T161" fmla="*/ 1492 w 1492"/>
                    <a:gd name="T162" fmla="*/ 746 h 74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492" h="746">
                      <a:moveTo>
                        <a:pt x="746" y="0"/>
                      </a:moveTo>
                      <a:lnTo>
                        <a:pt x="746" y="0"/>
                      </a:lnTo>
                      <a:lnTo>
                        <a:pt x="707" y="0"/>
                      </a:lnTo>
                      <a:lnTo>
                        <a:pt x="670" y="1"/>
                      </a:lnTo>
                      <a:lnTo>
                        <a:pt x="632" y="4"/>
                      </a:lnTo>
                      <a:lnTo>
                        <a:pt x="596" y="8"/>
                      </a:lnTo>
                      <a:lnTo>
                        <a:pt x="560" y="12"/>
                      </a:lnTo>
                      <a:lnTo>
                        <a:pt x="525" y="17"/>
                      </a:lnTo>
                      <a:lnTo>
                        <a:pt x="490" y="22"/>
                      </a:lnTo>
                      <a:lnTo>
                        <a:pt x="456" y="30"/>
                      </a:lnTo>
                      <a:lnTo>
                        <a:pt x="422" y="36"/>
                      </a:lnTo>
                      <a:lnTo>
                        <a:pt x="390" y="45"/>
                      </a:lnTo>
                      <a:lnTo>
                        <a:pt x="359" y="54"/>
                      </a:lnTo>
                      <a:lnTo>
                        <a:pt x="329" y="63"/>
                      </a:lnTo>
                      <a:lnTo>
                        <a:pt x="299" y="74"/>
                      </a:lnTo>
                      <a:lnTo>
                        <a:pt x="272" y="86"/>
                      </a:lnTo>
                      <a:lnTo>
                        <a:pt x="245" y="97"/>
                      </a:lnTo>
                      <a:lnTo>
                        <a:pt x="219" y="109"/>
                      </a:lnTo>
                      <a:lnTo>
                        <a:pt x="194" y="122"/>
                      </a:lnTo>
                      <a:lnTo>
                        <a:pt x="171" y="136"/>
                      </a:lnTo>
                      <a:lnTo>
                        <a:pt x="148" y="150"/>
                      </a:lnTo>
                      <a:lnTo>
                        <a:pt x="127" y="165"/>
                      </a:lnTo>
                      <a:lnTo>
                        <a:pt x="107" y="180"/>
                      </a:lnTo>
                      <a:lnTo>
                        <a:pt x="91" y="196"/>
                      </a:lnTo>
                      <a:lnTo>
                        <a:pt x="74" y="211"/>
                      </a:lnTo>
                      <a:lnTo>
                        <a:pt x="58" y="228"/>
                      </a:lnTo>
                      <a:lnTo>
                        <a:pt x="45" y="245"/>
                      </a:lnTo>
                      <a:lnTo>
                        <a:pt x="34" y="262"/>
                      </a:lnTo>
                      <a:lnTo>
                        <a:pt x="23" y="280"/>
                      </a:lnTo>
                      <a:lnTo>
                        <a:pt x="16" y="298"/>
                      </a:lnTo>
                      <a:lnTo>
                        <a:pt x="9" y="316"/>
                      </a:lnTo>
                      <a:lnTo>
                        <a:pt x="4" y="336"/>
                      </a:lnTo>
                      <a:lnTo>
                        <a:pt x="1" y="354"/>
                      </a:lnTo>
                      <a:lnTo>
                        <a:pt x="0" y="373"/>
                      </a:lnTo>
                      <a:lnTo>
                        <a:pt x="1" y="393"/>
                      </a:lnTo>
                      <a:lnTo>
                        <a:pt x="4" y="411"/>
                      </a:lnTo>
                      <a:lnTo>
                        <a:pt x="9" y="430"/>
                      </a:lnTo>
                      <a:lnTo>
                        <a:pt x="16" y="448"/>
                      </a:lnTo>
                      <a:lnTo>
                        <a:pt x="23" y="466"/>
                      </a:lnTo>
                      <a:lnTo>
                        <a:pt x="34" y="485"/>
                      </a:lnTo>
                      <a:lnTo>
                        <a:pt x="45" y="501"/>
                      </a:lnTo>
                      <a:lnTo>
                        <a:pt x="58" y="518"/>
                      </a:lnTo>
                      <a:lnTo>
                        <a:pt x="74" y="535"/>
                      </a:lnTo>
                      <a:lnTo>
                        <a:pt x="91" y="551"/>
                      </a:lnTo>
                      <a:lnTo>
                        <a:pt x="107" y="566"/>
                      </a:lnTo>
                      <a:lnTo>
                        <a:pt x="127" y="582"/>
                      </a:lnTo>
                      <a:lnTo>
                        <a:pt x="148" y="596"/>
                      </a:lnTo>
                      <a:lnTo>
                        <a:pt x="171" y="610"/>
                      </a:lnTo>
                      <a:lnTo>
                        <a:pt x="194" y="624"/>
                      </a:lnTo>
                      <a:lnTo>
                        <a:pt x="219" y="637"/>
                      </a:lnTo>
                      <a:lnTo>
                        <a:pt x="245" y="649"/>
                      </a:lnTo>
                      <a:lnTo>
                        <a:pt x="272" y="661"/>
                      </a:lnTo>
                      <a:lnTo>
                        <a:pt x="299" y="672"/>
                      </a:lnTo>
                      <a:lnTo>
                        <a:pt x="329" y="683"/>
                      </a:lnTo>
                      <a:lnTo>
                        <a:pt x="359" y="692"/>
                      </a:lnTo>
                      <a:lnTo>
                        <a:pt x="390" y="701"/>
                      </a:lnTo>
                      <a:lnTo>
                        <a:pt x="422" y="710"/>
                      </a:lnTo>
                      <a:lnTo>
                        <a:pt x="456" y="716"/>
                      </a:lnTo>
                      <a:lnTo>
                        <a:pt x="490" y="724"/>
                      </a:lnTo>
                      <a:lnTo>
                        <a:pt x="525" y="729"/>
                      </a:lnTo>
                      <a:lnTo>
                        <a:pt x="560" y="735"/>
                      </a:lnTo>
                      <a:lnTo>
                        <a:pt x="596" y="738"/>
                      </a:lnTo>
                      <a:lnTo>
                        <a:pt x="632" y="742"/>
                      </a:lnTo>
                      <a:lnTo>
                        <a:pt x="670" y="745"/>
                      </a:lnTo>
                      <a:lnTo>
                        <a:pt x="707" y="746"/>
                      </a:lnTo>
                      <a:lnTo>
                        <a:pt x="746" y="746"/>
                      </a:lnTo>
                      <a:lnTo>
                        <a:pt x="785" y="746"/>
                      </a:lnTo>
                      <a:lnTo>
                        <a:pt x="822" y="745"/>
                      </a:lnTo>
                      <a:lnTo>
                        <a:pt x="860" y="742"/>
                      </a:lnTo>
                      <a:lnTo>
                        <a:pt x="896" y="738"/>
                      </a:lnTo>
                      <a:lnTo>
                        <a:pt x="933" y="735"/>
                      </a:lnTo>
                      <a:lnTo>
                        <a:pt x="967" y="729"/>
                      </a:lnTo>
                      <a:lnTo>
                        <a:pt x="1002" y="724"/>
                      </a:lnTo>
                      <a:lnTo>
                        <a:pt x="1036" y="716"/>
                      </a:lnTo>
                      <a:lnTo>
                        <a:pt x="1070" y="710"/>
                      </a:lnTo>
                      <a:lnTo>
                        <a:pt x="1102" y="701"/>
                      </a:lnTo>
                      <a:lnTo>
                        <a:pt x="1133" y="692"/>
                      </a:lnTo>
                      <a:lnTo>
                        <a:pt x="1163" y="683"/>
                      </a:lnTo>
                      <a:lnTo>
                        <a:pt x="1193" y="672"/>
                      </a:lnTo>
                      <a:lnTo>
                        <a:pt x="1220" y="661"/>
                      </a:lnTo>
                      <a:lnTo>
                        <a:pt x="1247" y="649"/>
                      </a:lnTo>
                      <a:lnTo>
                        <a:pt x="1273" y="637"/>
                      </a:lnTo>
                      <a:lnTo>
                        <a:pt x="1298" y="624"/>
                      </a:lnTo>
                      <a:lnTo>
                        <a:pt x="1321" y="610"/>
                      </a:lnTo>
                      <a:lnTo>
                        <a:pt x="1344" y="596"/>
                      </a:lnTo>
                      <a:lnTo>
                        <a:pt x="1365" y="582"/>
                      </a:lnTo>
                      <a:lnTo>
                        <a:pt x="1385" y="566"/>
                      </a:lnTo>
                      <a:lnTo>
                        <a:pt x="1401" y="551"/>
                      </a:lnTo>
                      <a:lnTo>
                        <a:pt x="1418" y="535"/>
                      </a:lnTo>
                      <a:lnTo>
                        <a:pt x="1434" y="518"/>
                      </a:lnTo>
                      <a:lnTo>
                        <a:pt x="1447" y="501"/>
                      </a:lnTo>
                      <a:lnTo>
                        <a:pt x="1458" y="485"/>
                      </a:lnTo>
                      <a:lnTo>
                        <a:pt x="1469" y="466"/>
                      </a:lnTo>
                      <a:lnTo>
                        <a:pt x="1476" y="448"/>
                      </a:lnTo>
                      <a:lnTo>
                        <a:pt x="1483" y="430"/>
                      </a:lnTo>
                      <a:lnTo>
                        <a:pt x="1488" y="411"/>
                      </a:lnTo>
                      <a:lnTo>
                        <a:pt x="1491" y="393"/>
                      </a:lnTo>
                      <a:lnTo>
                        <a:pt x="1492" y="373"/>
                      </a:lnTo>
                      <a:lnTo>
                        <a:pt x="1491" y="354"/>
                      </a:lnTo>
                      <a:lnTo>
                        <a:pt x="1488" y="336"/>
                      </a:lnTo>
                      <a:lnTo>
                        <a:pt x="1483" y="316"/>
                      </a:lnTo>
                      <a:lnTo>
                        <a:pt x="1476" y="298"/>
                      </a:lnTo>
                      <a:lnTo>
                        <a:pt x="1469" y="280"/>
                      </a:lnTo>
                      <a:lnTo>
                        <a:pt x="1458" y="262"/>
                      </a:lnTo>
                      <a:lnTo>
                        <a:pt x="1447" y="245"/>
                      </a:lnTo>
                      <a:lnTo>
                        <a:pt x="1434" y="228"/>
                      </a:lnTo>
                      <a:lnTo>
                        <a:pt x="1418" y="211"/>
                      </a:lnTo>
                      <a:lnTo>
                        <a:pt x="1401" y="196"/>
                      </a:lnTo>
                      <a:lnTo>
                        <a:pt x="1385" y="180"/>
                      </a:lnTo>
                      <a:lnTo>
                        <a:pt x="1365" y="165"/>
                      </a:lnTo>
                      <a:lnTo>
                        <a:pt x="1344" y="150"/>
                      </a:lnTo>
                      <a:lnTo>
                        <a:pt x="1321" y="136"/>
                      </a:lnTo>
                      <a:lnTo>
                        <a:pt x="1298" y="122"/>
                      </a:lnTo>
                      <a:lnTo>
                        <a:pt x="1273" y="109"/>
                      </a:lnTo>
                      <a:lnTo>
                        <a:pt x="1247" y="97"/>
                      </a:lnTo>
                      <a:lnTo>
                        <a:pt x="1220" y="86"/>
                      </a:lnTo>
                      <a:lnTo>
                        <a:pt x="1193" y="74"/>
                      </a:lnTo>
                      <a:lnTo>
                        <a:pt x="1163" y="63"/>
                      </a:lnTo>
                      <a:lnTo>
                        <a:pt x="1133" y="54"/>
                      </a:lnTo>
                      <a:lnTo>
                        <a:pt x="1102" y="45"/>
                      </a:lnTo>
                      <a:lnTo>
                        <a:pt x="1070" y="36"/>
                      </a:lnTo>
                      <a:lnTo>
                        <a:pt x="1036" y="30"/>
                      </a:lnTo>
                      <a:lnTo>
                        <a:pt x="1002" y="22"/>
                      </a:lnTo>
                      <a:lnTo>
                        <a:pt x="967" y="17"/>
                      </a:lnTo>
                      <a:lnTo>
                        <a:pt x="933" y="12"/>
                      </a:lnTo>
                      <a:lnTo>
                        <a:pt x="896" y="8"/>
                      </a:lnTo>
                      <a:lnTo>
                        <a:pt x="860" y="4"/>
                      </a:lnTo>
                      <a:lnTo>
                        <a:pt x="822" y="1"/>
                      </a:lnTo>
                      <a:lnTo>
                        <a:pt x="785" y="0"/>
                      </a:lnTo>
                      <a:lnTo>
                        <a:pt x="746" y="0"/>
                      </a:lnTo>
                      <a:close/>
                      <a:moveTo>
                        <a:pt x="746" y="723"/>
                      </a:moveTo>
                      <a:lnTo>
                        <a:pt x="746" y="723"/>
                      </a:lnTo>
                      <a:lnTo>
                        <a:pt x="710" y="723"/>
                      </a:lnTo>
                      <a:lnTo>
                        <a:pt x="675" y="722"/>
                      </a:lnTo>
                      <a:lnTo>
                        <a:pt x="640" y="719"/>
                      </a:lnTo>
                      <a:lnTo>
                        <a:pt x="605" y="716"/>
                      </a:lnTo>
                      <a:lnTo>
                        <a:pt x="571" y="713"/>
                      </a:lnTo>
                      <a:lnTo>
                        <a:pt x="537" y="707"/>
                      </a:lnTo>
                      <a:lnTo>
                        <a:pt x="505" y="702"/>
                      </a:lnTo>
                      <a:lnTo>
                        <a:pt x="474" y="696"/>
                      </a:lnTo>
                      <a:lnTo>
                        <a:pt x="443" y="689"/>
                      </a:lnTo>
                      <a:lnTo>
                        <a:pt x="413" y="681"/>
                      </a:lnTo>
                      <a:lnTo>
                        <a:pt x="383" y="672"/>
                      </a:lnTo>
                      <a:lnTo>
                        <a:pt x="355" y="663"/>
                      </a:lnTo>
                      <a:lnTo>
                        <a:pt x="328" y="654"/>
                      </a:lnTo>
                      <a:lnTo>
                        <a:pt x="302" y="644"/>
                      </a:lnTo>
                      <a:lnTo>
                        <a:pt x="276" y="632"/>
                      </a:lnTo>
                      <a:lnTo>
                        <a:pt x="251" y="621"/>
                      </a:lnTo>
                      <a:lnTo>
                        <a:pt x="228" y="609"/>
                      </a:lnTo>
                      <a:lnTo>
                        <a:pt x="206" y="596"/>
                      </a:lnTo>
                      <a:lnTo>
                        <a:pt x="185" y="583"/>
                      </a:lnTo>
                      <a:lnTo>
                        <a:pt x="166" y="569"/>
                      </a:lnTo>
                      <a:lnTo>
                        <a:pt x="148" y="554"/>
                      </a:lnTo>
                      <a:lnTo>
                        <a:pt x="131" y="540"/>
                      </a:lnTo>
                      <a:lnTo>
                        <a:pt x="115" y="525"/>
                      </a:lnTo>
                      <a:lnTo>
                        <a:pt x="101" y="509"/>
                      </a:lnTo>
                      <a:lnTo>
                        <a:pt x="89" y="494"/>
                      </a:lnTo>
                      <a:lnTo>
                        <a:pt x="78" y="477"/>
                      </a:lnTo>
                      <a:lnTo>
                        <a:pt x="69" y="461"/>
                      </a:lnTo>
                      <a:lnTo>
                        <a:pt x="61" y="444"/>
                      </a:lnTo>
                      <a:lnTo>
                        <a:pt x="54" y="426"/>
                      </a:lnTo>
                      <a:lnTo>
                        <a:pt x="51" y="409"/>
                      </a:lnTo>
                      <a:lnTo>
                        <a:pt x="48" y="391"/>
                      </a:lnTo>
                      <a:lnTo>
                        <a:pt x="47" y="373"/>
                      </a:lnTo>
                      <a:lnTo>
                        <a:pt x="48" y="355"/>
                      </a:lnTo>
                      <a:lnTo>
                        <a:pt x="51" y="337"/>
                      </a:lnTo>
                      <a:lnTo>
                        <a:pt x="54" y="320"/>
                      </a:lnTo>
                      <a:lnTo>
                        <a:pt x="61" y="302"/>
                      </a:lnTo>
                      <a:lnTo>
                        <a:pt x="69" y="285"/>
                      </a:lnTo>
                      <a:lnTo>
                        <a:pt x="78" y="269"/>
                      </a:lnTo>
                      <a:lnTo>
                        <a:pt x="89" y="253"/>
                      </a:lnTo>
                      <a:lnTo>
                        <a:pt x="101" y="237"/>
                      </a:lnTo>
                      <a:lnTo>
                        <a:pt x="115" y="222"/>
                      </a:lnTo>
                      <a:lnTo>
                        <a:pt x="131" y="206"/>
                      </a:lnTo>
                      <a:lnTo>
                        <a:pt x="148" y="192"/>
                      </a:lnTo>
                      <a:lnTo>
                        <a:pt x="166" y="177"/>
                      </a:lnTo>
                      <a:lnTo>
                        <a:pt x="185" y="163"/>
                      </a:lnTo>
                      <a:lnTo>
                        <a:pt x="206" y="150"/>
                      </a:lnTo>
                      <a:lnTo>
                        <a:pt x="228" y="137"/>
                      </a:lnTo>
                      <a:lnTo>
                        <a:pt x="251" y="126"/>
                      </a:lnTo>
                      <a:lnTo>
                        <a:pt x="276" y="114"/>
                      </a:lnTo>
                      <a:lnTo>
                        <a:pt x="302" y="102"/>
                      </a:lnTo>
                      <a:lnTo>
                        <a:pt x="328" y="92"/>
                      </a:lnTo>
                      <a:lnTo>
                        <a:pt x="355" y="83"/>
                      </a:lnTo>
                      <a:lnTo>
                        <a:pt x="383" y="74"/>
                      </a:lnTo>
                      <a:lnTo>
                        <a:pt x="413" y="65"/>
                      </a:lnTo>
                      <a:lnTo>
                        <a:pt x="443" y="57"/>
                      </a:lnTo>
                      <a:lnTo>
                        <a:pt x="474" y="51"/>
                      </a:lnTo>
                      <a:lnTo>
                        <a:pt x="505" y="44"/>
                      </a:lnTo>
                      <a:lnTo>
                        <a:pt x="537" y="39"/>
                      </a:lnTo>
                      <a:lnTo>
                        <a:pt x="571" y="34"/>
                      </a:lnTo>
                      <a:lnTo>
                        <a:pt x="605" y="30"/>
                      </a:lnTo>
                      <a:lnTo>
                        <a:pt x="640" y="27"/>
                      </a:lnTo>
                      <a:lnTo>
                        <a:pt x="675" y="25"/>
                      </a:lnTo>
                      <a:lnTo>
                        <a:pt x="710" y="23"/>
                      </a:lnTo>
                      <a:lnTo>
                        <a:pt x="746" y="23"/>
                      </a:lnTo>
                      <a:lnTo>
                        <a:pt x="782" y="23"/>
                      </a:lnTo>
                      <a:lnTo>
                        <a:pt x="817" y="25"/>
                      </a:lnTo>
                      <a:lnTo>
                        <a:pt x="852" y="27"/>
                      </a:lnTo>
                      <a:lnTo>
                        <a:pt x="887" y="30"/>
                      </a:lnTo>
                      <a:lnTo>
                        <a:pt x="921" y="34"/>
                      </a:lnTo>
                      <a:lnTo>
                        <a:pt x="955" y="39"/>
                      </a:lnTo>
                      <a:lnTo>
                        <a:pt x="987" y="44"/>
                      </a:lnTo>
                      <a:lnTo>
                        <a:pt x="1018" y="51"/>
                      </a:lnTo>
                      <a:lnTo>
                        <a:pt x="1049" y="57"/>
                      </a:lnTo>
                      <a:lnTo>
                        <a:pt x="1079" y="65"/>
                      </a:lnTo>
                      <a:lnTo>
                        <a:pt x="1109" y="74"/>
                      </a:lnTo>
                      <a:lnTo>
                        <a:pt x="1137" y="83"/>
                      </a:lnTo>
                      <a:lnTo>
                        <a:pt x="1164" y="92"/>
                      </a:lnTo>
                      <a:lnTo>
                        <a:pt x="1190" y="102"/>
                      </a:lnTo>
                      <a:lnTo>
                        <a:pt x="1216" y="114"/>
                      </a:lnTo>
                      <a:lnTo>
                        <a:pt x="1241" y="126"/>
                      </a:lnTo>
                      <a:lnTo>
                        <a:pt x="1264" y="137"/>
                      </a:lnTo>
                      <a:lnTo>
                        <a:pt x="1286" y="150"/>
                      </a:lnTo>
                      <a:lnTo>
                        <a:pt x="1307" y="163"/>
                      </a:lnTo>
                      <a:lnTo>
                        <a:pt x="1326" y="177"/>
                      </a:lnTo>
                      <a:lnTo>
                        <a:pt x="1344" y="192"/>
                      </a:lnTo>
                      <a:lnTo>
                        <a:pt x="1361" y="206"/>
                      </a:lnTo>
                      <a:lnTo>
                        <a:pt x="1377" y="222"/>
                      </a:lnTo>
                      <a:lnTo>
                        <a:pt x="1391" y="237"/>
                      </a:lnTo>
                      <a:lnTo>
                        <a:pt x="1403" y="253"/>
                      </a:lnTo>
                      <a:lnTo>
                        <a:pt x="1414" y="269"/>
                      </a:lnTo>
                      <a:lnTo>
                        <a:pt x="1423" y="285"/>
                      </a:lnTo>
                      <a:lnTo>
                        <a:pt x="1431" y="302"/>
                      </a:lnTo>
                      <a:lnTo>
                        <a:pt x="1438" y="320"/>
                      </a:lnTo>
                      <a:lnTo>
                        <a:pt x="1441" y="337"/>
                      </a:lnTo>
                      <a:lnTo>
                        <a:pt x="1444" y="355"/>
                      </a:lnTo>
                      <a:lnTo>
                        <a:pt x="1445" y="373"/>
                      </a:lnTo>
                      <a:lnTo>
                        <a:pt x="1444" y="391"/>
                      </a:lnTo>
                      <a:lnTo>
                        <a:pt x="1441" y="409"/>
                      </a:lnTo>
                      <a:lnTo>
                        <a:pt x="1438" y="426"/>
                      </a:lnTo>
                      <a:lnTo>
                        <a:pt x="1431" y="444"/>
                      </a:lnTo>
                      <a:lnTo>
                        <a:pt x="1423" y="461"/>
                      </a:lnTo>
                      <a:lnTo>
                        <a:pt x="1414" y="477"/>
                      </a:lnTo>
                      <a:lnTo>
                        <a:pt x="1403" y="494"/>
                      </a:lnTo>
                      <a:lnTo>
                        <a:pt x="1391" y="509"/>
                      </a:lnTo>
                      <a:lnTo>
                        <a:pt x="1377" y="525"/>
                      </a:lnTo>
                      <a:lnTo>
                        <a:pt x="1361" y="540"/>
                      </a:lnTo>
                      <a:lnTo>
                        <a:pt x="1344" y="554"/>
                      </a:lnTo>
                      <a:lnTo>
                        <a:pt x="1326" y="569"/>
                      </a:lnTo>
                      <a:lnTo>
                        <a:pt x="1307" y="583"/>
                      </a:lnTo>
                      <a:lnTo>
                        <a:pt x="1286" y="596"/>
                      </a:lnTo>
                      <a:lnTo>
                        <a:pt x="1264" y="609"/>
                      </a:lnTo>
                      <a:lnTo>
                        <a:pt x="1241" y="621"/>
                      </a:lnTo>
                      <a:lnTo>
                        <a:pt x="1216" y="632"/>
                      </a:lnTo>
                      <a:lnTo>
                        <a:pt x="1190" y="644"/>
                      </a:lnTo>
                      <a:lnTo>
                        <a:pt x="1164" y="654"/>
                      </a:lnTo>
                      <a:lnTo>
                        <a:pt x="1137" y="663"/>
                      </a:lnTo>
                      <a:lnTo>
                        <a:pt x="1109" y="672"/>
                      </a:lnTo>
                      <a:lnTo>
                        <a:pt x="1079" y="681"/>
                      </a:lnTo>
                      <a:lnTo>
                        <a:pt x="1049" y="689"/>
                      </a:lnTo>
                      <a:lnTo>
                        <a:pt x="1018" y="696"/>
                      </a:lnTo>
                      <a:lnTo>
                        <a:pt x="987" y="702"/>
                      </a:lnTo>
                      <a:lnTo>
                        <a:pt x="955" y="707"/>
                      </a:lnTo>
                      <a:lnTo>
                        <a:pt x="921" y="713"/>
                      </a:lnTo>
                      <a:lnTo>
                        <a:pt x="887" y="716"/>
                      </a:lnTo>
                      <a:lnTo>
                        <a:pt x="852" y="719"/>
                      </a:lnTo>
                      <a:lnTo>
                        <a:pt x="817" y="722"/>
                      </a:lnTo>
                      <a:lnTo>
                        <a:pt x="782" y="723"/>
                      </a:lnTo>
                      <a:lnTo>
                        <a:pt x="746" y="72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  <p:sp>
              <p:nvSpPr>
                <p:cNvPr id="17" name="Freeform 102"/>
                <p:cNvSpPr>
                  <a:spLocks noChangeArrowheads="1"/>
                </p:cNvSpPr>
                <p:nvPr/>
              </p:nvSpPr>
              <p:spPr bwMode="auto">
                <a:xfrm>
                  <a:off x="8" y="4"/>
                  <a:ext cx="231" cy="116"/>
                </a:xfrm>
                <a:custGeom>
                  <a:avLst/>
                  <a:gdLst>
                    <a:gd name="T0" fmla="*/ 38 w 1398"/>
                    <a:gd name="T1" fmla="*/ 10 h 700"/>
                    <a:gd name="T2" fmla="*/ 38 w 1398"/>
                    <a:gd name="T3" fmla="*/ 12 h 700"/>
                    <a:gd name="T4" fmla="*/ 37 w 1398"/>
                    <a:gd name="T5" fmla="*/ 13 h 700"/>
                    <a:gd name="T6" fmla="*/ 36 w 1398"/>
                    <a:gd name="T7" fmla="*/ 14 h 700"/>
                    <a:gd name="T8" fmla="*/ 34 w 1398"/>
                    <a:gd name="T9" fmla="*/ 15 h 700"/>
                    <a:gd name="T10" fmla="*/ 33 w 1398"/>
                    <a:gd name="T11" fmla="*/ 16 h 700"/>
                    <a:gd name="T12" fmla="*/ 31 w 1398"/>
                    <a:gd name="T13" fmla="*/ 17 h 700"/>
                    <a:gd name="T14" fmla="*/ 28 w 1398"/>
                    <a:gd name="T15" fmla="*/ 18 h 700"/>
                    <a:gd name="T16" fmla="*/ 26 w 1398"/>
                    <a:gd name="T17" fmla="*/ 19 h 700"/>
                    <a:gd name="T18" fmla="*/ 23 w 1398"/>
                    <a:gd name="T19" fmla="*/ 19 h 700"/>
                    <a:gd name="T20" fmla="*/ 20 w 1398"/>
                    <a:gd name="T21" fmla="*/ 19 h 700"/>
                    <a:gd name="T22" fmla="*/ 18 w 1398"/>
                    <a:gd name="T23" fmla="*/ 19 h 700"/>
                    <a:gd name="T24" fmla="*/ 15 w 1398"/>
                    <a:gd name="T25" fmla="*/ 19 h 700"/>
                    <a:gd name="T26" fmla="*/ 13 w 1398"/>
                    <a:gd name="T27" fmla="*/ 19 h 700"/>
                    <a:gd name="T28" fmla="*/ 10 w 1398"/>
                    <a:gd name="T29" fmla="*/ 18 h 700"/>
                    <a:gd name="T30" fmla="*/ 8 w 1398"/>
                    <a:gd name="T31" fmla="*/ 17 h 700"/>
                    <a:gd name="T32" fmla="*/ 6 w 1398"/>
                    <a:gd name="T33" fmla="*/ 16 h 700"/>
                    <a:gd name="T34" fmla="*/ 4 w 1398"/>
                    <a:gd name="T35" fmla="*/ 15 h 700"/>
                    <a:gd name="T36" fmla="*/ 2 w 1398"/>
                    <a:gd name="T37" fmla="*/ 14 h 700"/>
                    <a:gd name="T38" fmla="*/ 1 w 1398"/>
                    <a:gd name="T39" fmla="*/ 13 h 700"/>
                    <a:gd name="T40" fmla="*/ 0 w 1398"/>
                    <a:gd name="T41" fmla="*/ 12 h 700"/>
                    <a:gd name="T42" fmla="*/ 0 w 1398"/>
                    <a:gd name="T43" fmla="*/ 10 h 700"/>
                    <a:gd name="T44" fmla="*/ 0 w 1398"/>
                    <a:gd name="T45" fmla="*/ 9 h 700"/>
                    <a:gd name="T46" fmla="*/ 0 w 1398"/>
                    <a:gd name="T47" fmla="*/ 8 h 700"/>
                    <a:gd name="T48" fmla="*/ 1 w 1398"/>
                    <a:gd name="T49" fmla="*/ 6 h 700"/>
                    <a:gd name="T50" fmla="*/ 2 w 1398"/>
                    <a:gd name="T51" fmla="*/ 5 h 700"/>
                    <a:gd name="T52" fmla="*/ 4 w 1398"/>
                    <a:gd name="T53" fmla="*/ 4 h 700"/>
                    <a:gd name="T54" fmla="*/ 6 w 1398"/>
                    <a:gd name="T55" fmla="*/ 3 h 700"/>
                    <a:gd name="T56" fmla="*/ 8 w 1398"/>
                    <a:gd name="T57" fmla="*/ 2 h 700"/>
                    <a:gd name="T58" fmla="*/ 10 w 1398"/>
                    <a:gd name="T59" fmla="*/ 1 h 700"/>
                    <a:gd name="T60" fmla="*/ 13 w 1398"/>
                    <a:gd name="T61" fmla="*/ 0 h 700"/>
                    <a:gd name="T62" fmla="*/ 15 w 1398"/>
                    <a:gd name="T63" fmla="*/ 0 h 700"/>
                    <a:gd name="T64" fmla="*/ 18 w 1398"/>
                    <a:gd name="T65" fmla="*/ 0 h 700"/>
                    <a:gd name="T66" fmla="*/ 20 w 1398"/>
                    <a:gd name="T67" fmla="*/ 0 h 700"/>
                    <a:gd name="T68" fmla="*/ 23 w 1398"/>
                    <a:gd name="T69" fmla="*/ 0 h 700"/>
                    <a:gd name="T70" fmla="*/ 26 w 1398"/>
                    <a:gd name="T71" fmla="*/ 0 h 700"/>
                    <a:gd name="T72" fmla="*/ 28 w 1398"/>
                    <a:gd name="T73" fmla="*/ 1 h 700"/>
                    <a:gd name="T74" fmla="*/ 31 w 1398"/>
                    <a:gd name="T75" fmla="*/ 2 h 700"/>
                    <a:gd name="T76" fmla="*/ 33 w 1398"/>
                    <a:gd name="T77" fmla="*/ 3 h 700"/>
                    <a:gd name="T78" fmla="*/ 34 w 1398"/>
                    <a:gd name="T79" fmla="*/ 4 h 700"/>
                    <a:gd name="T80" fmla="*/ 36 w 1398"/>
                    <a:gd name="T81" fmla="*/ 5 h 700"/>
                    <a:gd name="T82" fmla="*/ 37 w 1398"/>
                    <a:gd name="T83" fmla="*/ 6 h 700"/>
                    <a:gd name="T84" fmla="*/ 38 w 1398"/>
                    <a:gd name="T85" fmla="*/ 8 h 700"/>
                    <a:gd name="T86" fmla="*/ 38 w 1398"/>
                    <a:gd name="T87" fmla="*/ 9 h 700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398"/>
                    <a:gd name="T133" fmla="*/ 0 h 700"/>
                    <a:gd name="T134" fmla="*/ 1398 w 1398"/>
                    <a:gd name="T135" fmla="*/ 700 h 700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398" h="700">
                      <a:moveTo>
                        <a:pt x="1398" y="350"/>
                      </a:moveTo>
                      <a:lnTo>
                        <a:pt x="1398" y="350"/>
                      </a:lnTo>
                      <a:lnTo>
                        <a:pt x="1397" y="368"/>
                      </a:lnTo>
                      <a:lnTo>
                        <a:pt x="1394" y="386"/>
                      </a:lnTo>
                      <a:lnTo>
                        <a:pt x="1391" y="403"/>
                      </a:lnTo>
                      <a:lnTo>
                        <a:pt x="1384" y="421"/>
                      </a:lnTo>
                      <a:lnTo>
                        <a:pt x="1376" y="438"/>
                      </a:lnTo>
                      <a:lnTo>
                        <a:pt x="1367" y="454"/>
                      </a:lnTo>
                      <a:lnTo>
                        <a:pt x="1356" y="471"/>
                      </a:lnTo>
                      <a:lnTo>
                        <a:pt x="1344" y="486"/>
                      </a:lnTo>
                      <a:lnTo>
                        <a:pt x="1330" y="502"/>
                      </a:lnTo>
                      <a:lnTo>
                        <a:pt x="1314" y="517"/>
                      </a:lnTo>
                      <a:lnTo>
                        <a:pt x="1297" y="531"/>
                      </a:lnTo>
                      <a:lnTo>
                        <a:pt x="1279" y="546"/>
                      </a:lnTo>
                      <a:lnTo>
                        <a:pt x="1260" y="560"/>
                      </a:lnTo>
                      <a:lnTo>
                        <a:pt x="1239" y="573"/>
                      </a:lnTo>
                      <a:lnTo>
                        <a:pt x="1217" y="586"/>
                      </a:lnTo>
                      <a:lnTo>
                        <a:pt x="1194" y="598"/>
                      </a:lnTo>
                      <a:lnTo>
                        <a:pt x="1169" y="609"/>
                      </a:lnTo>
                      <a:lnTo>
                        <a:pt x="1143" y="621"/>
                      </a:lnTo>
                      <a:lnTo>
                        <a:pt x="1117" y="631"/>
                      </a:lnTo>
                      <a:lnTo>
                        <a:pt x="1090" y="640"/>
                      </a:lnTo>
                      <a:lnTo>
                        <a:pt x="1062" y="649"/>
                      </a:lnTo>
                      <a:lnTo>
                        <a:pt x="1032" y="658"/>
                      </a:lnTo>
                      <a:lnTo>
                        <a:pt x="1002" y="666"/>
                      </a:lnTo>
                      <a:lnTo>
                        <a:pt x="971" y="673"/>
                      </a:lnTo>
                      <a:lnTo>
                        <a:pt x="940" y="679"/>
                      </a:lnTo>
                      <a:lnTo>
                        <a:pt x="908" y="684"/>
                      </a:lnTo>
                      <a:lnTo>
                        <a:pt x="874" y="690"/>
                      </a:lnTo>
                      <a:lnTo>
                        <a:pt x="840" y="693"/>
                      </a:lnTo>
                      <a:lnTo>
                        <a:pt x="805" y="696"/>
                      </a:lnTo>
                      <a:lnTo>
                        <a:pt x="770" y="699"/>
                      </a:lnTo>
                      <a:lnTo>
                        <a:pt x="735" y="700"/>
                      </a:lnTo>
                      <a:lnTo>
                        <a:pt x="699" y="700"/>
                      </a:lnTo>
                      <a:lnTo>
                        <a:pt x="663" y="700"/>
                      </a:lnTo>
                      <a:lnTo>
                        <a:pt x="628" y="699"/>
                      </a:lnTo>
                      <a:lnTo>
                        <a:pt x="593" y="696"/>
                      </a:lnTo>
                      <a:lnTo>
                        <a:pt x="558" y="693"/>
                      </a:lnTo>
                      <a:lnTo>
                        <a:pt x="524" y="690"/>
                      </a:lnTo>
                      <a:lnTo>
                        <a:pt x="490" y="684"/>
                      </a:lnTo>
                      <a:lnTo>
                        <a:pt x="458" y="679"/>
                      </a:lnTo>
                      <a:lnTo>
                        <a:pt x="427" y="673"/>
                      </a:lnTo>
                      <a:lnTo>
                        <a:pt x="396" y="666"/>
                      </a:lnTo>
                      <a:lnTo>
                        <a:pt x="366" y="658"/>
                      </a:lnTo>
                      <a:lnTo>
                        <a:pt x="336" y="649"/>
                      </a:lnTo>
                      <a:lnTo>
                        <a:pt x="308" y="640"/>
                      </a:lnTo>
                      <a:lnTo>
                        <a:pt x="281" y="631"/>
                      </a:lnTo>
                      <a:lnTo>
                        <a:pt x="255" y="621"/>
                      </a:lnTo>
                      <a:lnTo>
                        <a:pt x="229" y="609"/>
                      </a:lnTo>
                      <a:lnTo>
                        <a:pt x="204" y="598"/>
                      </a:lnTo>
                      <a:lnTo>
                        <a:pt x="181" y="586"/>
                      </a:lnTo>
                      <a:lnTo>
                        <a:pt x="159" y="573"/>
                      </a:lnTo>
                      <a:lnTo>
                        <a:pt x="138" y="560"/>
                      </a:lnTo>
                      <a:lnTo>
                        <a:pt x="119" y="546"/>
                      </a:lnTo>
                      <a:lnTo>
                        <a:pt x="101" y="531"/>
                      </a:lnTo>
                      <a:lnTo>
                        <a:pt x="84" y="517"/>
                      </a:lnTo>
                      <a:lnTo>
                        <a:pt x="68" y="502"/>
                      </a:lnTo>
                      <a:lnTo>
                        <a:pt x="54" y="486"/>
                      </a:lnTo>
                      <a:lnTo>
                        <a:pt x="42" y="471"/>
                      </a:lnTo>
                      <a:lnTo>
                        <a:pt x="31" y="454"/>
                      </a:lnTo>
                      <a:lnTo>
                        <a:pt x="22" y="438"/>
                      </a:lnTo>
                      <a:lnTo>
                        <a:pt x="14" y="421"/>
                      </a:lnTo>
                      <a:lnTo>
                        <a:pt x="7" y="403"/>
                      </a:lnTo>
                      <a:lnTo>
                        <a:pt x="4" y="386"/>
                      </a:lnTo>
                      <a:lnTo>
                        <a:pt x="1" y="368"/>
                      </a:lnTo>
                      <a:lnTo>
                        <a:pt x="0" y="350"/>
                      </a:lnTo>
                      <a:lnTo>
                        <a:pt x="1" y="332"/>
                      </a:lnTo>
                      <a:lnTo>
                        <a:pt x="4" y="314"/>
                      </a:lnTo>
                      <a:lnTo>
                        <a:pt x="7" y="297"/>
                      </a:lnTo>
                      <a:lnTo>
                        <a:pt x="14" y="279"/>
                      </a:lnTo>
                      <a:lnTo>
                        <a:pt x="22" y="262"/>
                      </a:lnTo>
                      <a:lnTo>
                        <a:pt x="31" y="246"/>
                      </a:lnTo>
                      <a:lnTo>
                        <a:pt x="42" y="230"/>
                      </a:lnTo>
                      <a:lnTo>
                        <a:pt x="54" y="214"/>
                      </a:lnTo>
                      <a:lnTo>
                        <a:pt x="68" y="199"/>
                      </a:lnTo>
                      <a:lnTo>
                        <a:pt x="84" y="183"/>
                      </a:lnTo>
                      <a:lnTo>
                        <a:pt x="101" y="169"/>
                      </a:lnTo>
                      <a:lnTo>
                        <a:pt x="119" y="154"/>
                      </a:lnTo>
                      <a:lnTo>
                        <a:pt x="138" y="140"/>
                      </a:lnTo>
                      <a:lnTo>
                        <a:pt x="159" y="127"/>
                      </a:lnTo>
                      <a:lnTo>
                        <a:pt x="181" y="114"/>
                      </a:lnTo>
                      <a:lnTo>
                        <a:pt x="204" y="103"/>
                      </a:lnTo>
                      <a:lnTo>
                        <a:pt x="229" y="91"/>
                      </a:lnTo>
                      <a:lnTo>
                        <a:pt x="255" y="79"/>
                      </a:lnTo>
                      <a:lnTo>
                        <a:pt x="281" y="69"/>
                      </a:lnTo>
                      <a:lnTo>
                        <a:pt x="308" y="60"/>
                      </a:lnTo>
                      <a:lnTo>
                        <a:pt x="336" y="51"/>
                      </a:lnTo>
                      <a:lnTo>
                        <a:pt x="366" y="42"/>
                      </a:lnTo>
                      <a:lnTo>
                        <a:pt x="396" y="34"/>
                      </a:lnTo>
                      <a:lnTo>
                        <a:pt x="427" y="28"/>
                      </a:lnTo>
                      <a:lnTo>
                        <a:pt x="458" y="21"/>
                      </a:lnTo>
                      <a:lnTo>
                        <a:pt x="490" y="16"/>
                      </a:lnTo>
                      <a:lnTo>
                        <a:pt x="524" y="11"/>
                      </a:lnTo>
                      <a:lnTo>
                        <a:pt x="558" y="7"/>
                      </a:lnTo>
                      <a:lnTo>
                        <a:pt x="593" y="4"/>
                      </a:lnTo>
                      <a:lnTo>
                        <a:pt x="628" y="2"/>
                      </a:lnTo>
                      <a:lnTo>
                        <a:pt x="663" y="0"/>
                      </a:lnTo>
                      <a:lnTo>
                        <a:pt x="699" y="0"/>
                      </a:lnTo>
                      <a:lnTo>
                        <a:pt x="735" y="0"/>
                      </a:lnTo>
                      <a:lnTo>
                        <a:pt x="770" y="2"/>
                      </a:lnTo>
                      <a:lnTo>
                        <a:pt x="805" y="4"/>
                      </a:lnTo>
                      <a:lnTo>
                        <a:pt x="840" y="7"/>
                      </a:lnTo>
                      <a:lnTo>
                        <a:pt x="874" y="11"/>
                      </a:lnTo>
                      <a:lnTo>
                        <a:pt x="908" y="16"/>
                      </a:lnTo>
                      <a:lnTo>
                        <a:pt x="940" y="21"/>
                      </a:lnTo>
                      <a:lnTo>
                        <a:pt x="971" y="28"/>
                      </a:lnTo>
                      <a:lnTo>
                        <a:pt x="1002" y="34"/>
                      </a:lnTo>
                      <a:lnTo>
                        <a:pt x="1032" y="42"/>
                      </a:lnTo>
                      <a:lnTo>
                        <a:pt x="1062" y="51"/>
                      </a:lnTo>
                      <a:lnTo>
                        <a:pt x="1090" y="60"/>
                      </a:lnTo>
                      <a:lnTo>
                        <a:pt x="1117" y="69"/>
                      </a:lnTo>
                      <a:lnTo>
                        <a:pt x="1143" y="79"/>
                      </a:lnTo>
                      <a:lnTo>
                        <a:pt x="1169" y="91"/>
                      </a:lnTo>
                      <a:lnTo>
                        <a:pt x="1194" y="103"/>
                      </a:lnTo>
                      <a:lnTo>
                        <a:pt x="1217" y="114"/>
                      </a:lnTo>
                      <a:lnTo>
                        <a:pt x="1239" y="127"/>
                      </a:lnTo>
                      <a:lnTo>
                        <a:pt x="1260" y="140"/>
                      </a:lnTo>
                      <a:lnTo>
                        <a:pt x="1279" y="154"/>
                      </a:lnTo>
                      <a:lnTo>
                        <a:pt x="1297" y="169"/>
                      </a:lnTo>
                      <a:lnTo>
                        <a:pt x="1314" y="183"/>
                      </a:lnTo>
                      <a:lnTo>
                        <a:pt x="1330" y="199"/>
                      </a:lnTo>
                      <a:lnTo>
                        <a:pt x="1344" y="214"/>
                      </a:lnTo>
                      <a:lnTo>
                        <a:pt x="1356" y="230"/>
                      </a:lnTo>
                      <a:lnTo>
                        <a:pt x="1367" y="246"/>
                      </a:lnTo>
                      <a:lnTo>
                        <a:pt x="1376" y="262"/>
                      </a:lnTo>
                      <a:lnTo>
                        <a:pt x="1384" y="279"/>
                      </a:lnTo>
                      <a:lnTo>
                        <a:pt x="1391" y="297"/>
                      </a:lnTo>
                      <a:lnTo>
                        <a:pt x="1394" y="314"/>
                      </a:lnTo>
                      <a:lnTo>
                        <a:pt x="1397" y="332"/>
                      </a:lnTo>
                      <a:lnTo>
                        <a:pt x="1398" y="35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F3F3F"/>
                    </a:gs>
                    <a:gs pos="100000">
                      <a:srgbClr val="0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</p:grpSp>
        </p:grpSp>
        <p:sp>
          <p:nvSpPr>
            <p:cNvPr id="27" name="TextBox 59"/>
            <p:cNvSpPr txBox="1">
              <a:spLocks noChangeArrowheads="1"/>
            </p:cNvSpPr>
            <p:nvPr/>
          </p:nvSpPr>
          <p:spPr bwMode="auto">
            <a:xfrm flipH="1">
              <a:off x="7464162" y="4781663"/>
              <a:ext cx="2630914" cy="4240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推动社会进步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9032536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CEDC9F89-36E7-49D2-A79D-C88B5098C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3BFEB42-6FF8-4271-B968-1F00E3231EDF}"/>
              </a:ext>
            </a:extLst>
          </p:cNvPr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6113065-5A20-43EB-A46B-402D9FCB9102}"/>
                </a:ext>
              </a:extLst>
            </p:cNvPr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劳动认知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46DF99EF-D972-474E-8B38-B9C442BBFD54}"/>
                </a:ext>
              </a:extLst>
            </p:cNvPr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劳动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的个人价值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A121509D-B6BA-4E3F-A8EE-B3EAE8D1E2E9}"/>
              </a:ext>
            </a:extLst>
          </p:cNvPr>
          <p:cNvSpPr/>
          <p:nvPr/>
        </p:nvSpPr>
        <p:spPr>
          <a:xfrm>
            <a:off x="6330044" y="4549058"/>
            <a:ext cx="4314825" cy="5732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16000"/>
            <a:r>
              <a:rPr lang="zh-CN" altLang="en-US" sz="2000" b="1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劳动的社会价值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5106B76D-F745-4E5B-B8C4-BDB801B7DE55}"/>
              </a:ext>
            </a:extLst>
          </p:cNvPr>
          <p:cNvSpPr/>
          <p:nvPr/>
        </p:nvSpPr>
        <p:spPr>
          <a:xfrm>
            <a:off x="5944340" y="4520798"/>
            <a:ext cx="663125" cy="6631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E93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 descr="卡通人物&#10;&#10;描述已自动生成">
            <a:extLst>
              <a:ext uri="{FF2B5EF4-FFF2-40B4-BE49-F238E27FC236}">
                <a16:creationId xmlns="" xmlns:a16="http://schemas.microsoft.com/office/drawing/2014/main" id="{A3571D2D-AF85-4E82-8D1F-02921C6C0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/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76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845196" y="1141939"/>
            <a:ext cx="6215581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（一）、</a:t>
            </a:r>
            <a:r>
              <a:rPr lang="zh-CN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马克思主义的劳动本质论</a:t>
            </a:r>
          </a:p>
        </p:txBody>
      </p:sp>
      <p:sp>
        <p:nvSpPr>
          <p:cNvPr id="4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1339817" y="1871128"/>
            <a:ext cx="8658621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劳动创造人本身、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劳动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创造人类生活、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劳动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创造社会关系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12921" y="2444995"/>
            <a:ext cx="10105331" cy="4225436"/>
            <a:chOff x="615287" y="1713439"/>
            <a:chExt cx="10672195" cy="4462464"/>
          </a:xfrm>
        </p:grpSpPr>
        <p:grpSp>
          <p:nvGrpSpPr>
            <p:cNvPr id="57" name="组合 56"/>
            <p:cNvGrpSpPr/>
            <p:nvPr/>
          </p:nvGrpSpPr>
          <p:grpSpPr>
            <a:xfrm>
              <a:off x="6857872" y="3306048"/>
              <a:ext cx="532123" cy="598139"/>
              <a:chOff x="5810678" y="1001615"/>
              <a:chExt cx="422361" cy="474760"/>
            </a:xfrm>
          </p:grpSpPr>
          <p:sp>
            <p:nvSpPr>
              <p:cNvPr id="98" name="Oval 87"/>
              <p:cNvSpPr>
                <a:spLocks noChangeArrowheads="1"/>
              </p:cNvSpPr>
              <p:nvPr/>
            </p:nvSpPr>
            <p:spPr bwMode="auto">
              <a:xfrm>
                <a:off x="5825802" y="1341437"/>
                <a:ext cx="392112" cy="13493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99" name="组合 98"/>
              <p:cNvGrpSpPr/>
              <p:nvPr/>
            </p:nvGrpSpPr>
            <p:grpSpPr>
              <a:xfrm>
                <a:off x="5810678" y="1001615"/>
                <a:ext cx="422361" cy="422361"/>
                <a:chOff x="5003908" y="1229805"/>
                <a:chExt cx="897741" cy="897741"/>
              </a:xfrm>
            </p:grpSpPr>
            <p:sp>
              <p:nvSpPr>
                <p:cNvPr id="100" name="Freeform 36"/>
                <p:cNvSpPr>
                  <a:spLocks/>
                </p:cNvSpPr>
                <p:nvPr/>
              </p:nvSpPr>
              <p:spPr bwMode="auto">
                <a:xfrm>
                  <a:off x="5003908" y="1229805"/>
                  <a:ext cx="897741" cy="897741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01" name="Freeform 38"/>
                <p:cNvSpPr>
                  <a:spLocks/>
                </p:cNvSpPr>
                <p:nvPr/>
              </p:nvSpPr>
              <p:spPr bwMode="auto">
                <a:xfrm>
                  <a:off x="5069568" y="1255262"/>
                  <a:ext cx="766422" cy="25080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02" name="Oval 39"/>
                <p:cNvSpPr>
                  <a:spLocks noChangeArrowheads="1"/>
                </p:cNvSpPr>
                <p:nvPr/>
              </p:nvSpPr>
              <p:spPr bwMode="auto">
                <a:xfrm>
                  <a:off x="5365810" y="1275260"/>
                  <a:ext cx="180773" cy="1634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4399918" y="5204908"/>
              <a:ext cx="830668" cy="950026"/>
              <a:chOff x="3299776" y="3943350"/>
              <a:chExt cx="659325" cy="754063"/>
            </a:xfrm>
          </p:grpSpPr>
          <p:sp>
            <p:nvSpPr>
              <p:cNvPr id="92" name="Oval 8"/>
              <p:cNvSpPr>
                <a:spLocks noChangeArrowheads="1"/>
              </p:cNvSpPr>
              <p:nvPr/>
            </p:nvSpPr>
            <p:spPr bwMode="auto">
              <a:xfrm>
                <a:off x="3311607" y="4478284"/>
                <a:ext cx="634587" cy="219129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93" name="Group 4"/>
              <p:cNvGrpSpPr>
                <a:grpSpLocks/>
              </p:cNvGrpSpPr>
              <p:nvPr/>
            </p:nvGrpSpPr>
            <p:grpSpPr bwMode="auto">
              <a:xfrm>
                <a:off x="3299776" y="3943350"/>
                <a:ext cx="659325" cy="658462"/>
                <a:chOff x="0" y="0"/>
                <a:chExt cx="1089" cy="1089"/>
              </a:xfrm>
            </p:grpSpPr>
            <p:sp>
              <p:nvSpPr>
                <p:cNvPr id="94" name="Oval 1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EBEBE"/>
                    </a:gs>
                    <a:gs pos="100000">
                      <a:srgbClr val="6E6E6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grpSp>
              <p:nvGrpSpPr>
                <p:cNvPr id="95" name="Group 6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6"/>
                  <a:chOff x="0" y="0"/>
                  <a:chExt cx="907" cy="295"/>
                </a:xfrm>
              </p:grpSpPr>
              <p:sp>
                <p:nvSpPr>
                  <p:cNvPr id="96" name="Freeform 12"/>
                  <p:cNvSpPr>
                    <a:spLocks noChangeArrowheads="1"/>
                  </p:cNvSpPr>
                  <p:nvPr/>
                </p:nvSpPr>
                <p:spPr bwMode="auto">
                  <a:xfrm>
                    <a:off x="4" y="-1"/>
                    <a:ext cx="903" cy="296"/>
                  </a:xfrm>
                  <a:custGeom>
                    <a:avLst/>
                    <a:gdLst>
                      <a:gd name="T0" fmla="*/ 0 w 4756"/>
                      <a:gd name="T1" fmla="*/ 296 h 1576"/>
                      <a:gd name="T2" fmla="*/ 9 w 4756"/>
                      <a:gd name="T3" fmla="*/ 275 h 1576"/>
                      <a:gd name="T4" fmla="*/ 21 w 4756"/>
                      <a:gd name="T5" fmla="*/ 254 h 1576"/>
                      <a:gd name="T6" fmla="*/ 32 w 4756"/>
                      <a:gd name="T7" fmla="*/ 233 h 1576"/>
                      <a:gd name="T8" fmla="*/ 45 w 4756"/>
                      <a:gd name="T9" fmla="*/ 214 h 1576"/>
                      <a:gd name="T10" fmla="*/ 59 w 4756"/>
                      <a:gd name="T11" fmla="*/ 195 h 1576"/>
                      <a:gd name="T12" fmla="*/ 73 w 4756"/>
                      <a:gd name="T13" fmla="*/ 177 h 1576"/>
                      <a:gd name="T14" fmla="*/ 89 w 4756"/>
                      <a:gd name="T15" fmla="*/ 159 h 1576"/>
                      <a:gd name="T16" fmla="*/ 105 w 4756"/>
                      <a:gd name="T17" fmla="*/ 142 h 1576"/>
                      <a:gd name="T18" fmla="*/ 113 w 4756"/>
                      <a:gd name="T19" fmla="*/ 134 h 1576"/>
                      <a:gd name="T20" fmla="*/ 131 w 4756"/>
                      <a:gd name="T21" fmla="*/ 118 h 1576"/>
                      <a:gd name="T22" fmla="*/ 149 w 4756"/>
                      <a:gd name="T23" fmla="*/ 103 h 1576"/>
                      <a:gd name="T24" fmla="*/ 168 w 4756"/>
                      <a:gd name="T25" fmla="*/ 89 h 1576"/>
                      <a:gd name="T26" fmla="*/ 187 w 4756"/>
                      <a:gd name="T27" fmla="*/ 76 h 1576"/>
                      <a:gd name="T28" fmla="*/ 207 w 4756"/>
                      <a:gd name="T29" fmla="*/ 64 h 1576"/>
                      <a:gd name="T30" fmla="*/ 228 w 4756"/>
                      <a:gd name="T31" fmla="*/ 53 h 1576"/>
                      <a:gd name="T32" fmla="*/ 250 w 4756"/>
                      <a:gd name="T33" fmla="*/ 43 h 1576"/>
                      <a:gd name="T34" fmla="*/ 261 w 4756"/>
                      <a:gd name="T35" fmla="*/ 38 h 1576"/>
                      <a:gd name="T36" fmla="*/ 283 w 4756"/>
                      <a:gd name="T37" fmla="*/ 29 h 1576"/>
                      <a:gd name="T38" fmla="*/ 306 w 4756"/>
                      <a:gd name="T39" fmla="*/ 22 h 1576"/>
                      <a:gd name="T40" fmla="*/ 329 w 4756"/>
                      <a:gd name="T41" fmla="*/ 15 h 1576"/>
                      <a:gd name="T42" fmla="*/ 353 w 4756"/>
                      <a:gd name="T43" fmla="*/ 10 h 1576"/>
                      <a:gd name="T44" fmla="*/ 377 w 4756"/>
                      <a:gd name="T45" fmla="*/ 6 h 1576"/>
                      <a:gd name="T46" fmla="*/ 401 w 4756"/>
                      <a:gd name="T47" fmla="*/ 2 h 1576"/>
                      <a:gd name="T48" fmla="*/ 426 w 4756"/>
                      <a:gd name="T49" fmla="*/ 0 h 1576"/>
                      <a:gd name="T50" fmla="*/ 451 w 4756"/>
                      <a:gd name="T51" fmla="*/ 0 h 1576"/>
                      <a:gd name="T52" fmla="*/ 464 w 4756"/>
                      <a:gd name="T53" fmla="*/ 0 h 1576"/>
                      <a:gd name="T54" fmla="*/ 489 w 4756"/>
                      <a:gd name="T55" fmla="*/ 2 h 1576"/>
                      <a:gd name="T56" fmla="*/ 514 w 4756"/>
                      <a:gd name="T57" fmla="*/ 4 h 1576"/>
                      <a:gd name="T58" fmla="*/ 538 w 4756"/>
                      <a:gd name="T59" fmla="*/ 8 h 1576"/>
                      <a:gd name="T60" fmla="*/ 562 w 4756"/>
                      <a:gd name="T61" fmla="*/ 12 h 1576"/>
                      <a:gd name="T62" fmla="*/ 586 w 4756"/>
                      <a:gd name="T63" fmla="*/ 18 h 1576"/>
                      <a:gd name="T64" fmla="*/ 609 w 4756"/>
                      <a:gd name="T65" fmla="*/ 26 h 1576"/>
                      <a:gd name="T66" fmla="*/ 631 w 4756"/>
                      <a:gd name="T67" fmla="*/ 33 h 1576"/>
                      <a:gd name="T68" fmla="*/ 642 w 4756"/>
                      <a:gd name="T69" fmla="*/ 38 h 1576"/>
                      <a:gd name="T70" fmla="*/ 664 w 4756"/>
                      <a:gd name="T71" fmla="*/ 48 h 1576"/>
                      <a:gd name="T72" fmla="*/ 685 w 4756"/>
                      <a:gd name="T73" fmla="*/ 59 h 1576"/>
                      <a:gd name="T74" fmla="*/ 706 w 4756"/>
                      <a:gd name="T75" fmla="*/ 70 h 1576"/>
                      <a:gd name="T76" fmla="*/ 726 w 4756"/>
                      <a:gd name="T77" fmla="*/ 83 h 1576"/>
                      <a:gd name="T78" fmla="*/ 745 w 4756"/>
                      <a:gd name="T79" fmla="*/ 96 h 1576"/>
                      <a:gd name="T80" fmla="*/ 763 w 4756"/>
                      <a:gd name="T81" fmla="*/ 111 h 1576"/>
                      <a:gd name="T82" fmla="*/ 781 w 4756"/>
                      <a:gd name="T83" fmla="*/ 126 h 1576"/>
                      <a:gd name="T84" fmla="*/ 798 w 4756"/>
                      <a:gd name="T85" fmla="*/ 142 h 1576"/>
                      <a:gd name="T86" fmla="*/ 806 w 4756"/>
                      <a:gd name="T87" fmla="*/ 150 h 1576"/>
                      <a:gd name="T88" fmla="*/ 822 w 4756"/>
                      <a:gd name="T89" fmla="*/ 168 h 1576"/>
                      <a:gd name="T90" fmla="*/ 837 w 4756"/>
                      <a:gd name="T91" fmla="*/ 186 h 1576"/>
                      <a:gd name="T92" fmla="*/ 851 w 4756"/>
                      <a:gd name="T93" fmla="*/ 204 h 1576"/>
                      <a:gd name="T94" fmla="*/ 864 w 4756"/>
                      <a:gd name="T95" fmla="*/ 224 h 1576"/>
                      <a:gd name="T96" fmla="*/ 877 w 4756"/>
                      <a:gd name="T97" fmla="*/ 243 h 1576"/>
                      <a:gd name="T98" fmla="*/ 888 w 4756"/>
                      <a:gd name="T99" fmla="*/ 264 h 1576"/>
                      <a:gd name="T100" fmla="*/ 898 w 4756"/>
                      <a:gd name="T101" fmla="*/ 285 h 1576"/>
                      <a:gd name="T102" fmla="*/ 0 w 4756"/>
                      <a:gd name="T103" fmla="*/ 296 h 157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4756"/>
                      <a:gd name="T157" fmla="*/ 0 h 1576"/>
                      <a:gd name="T158" fmla="*/ 4756 w 4756"/>
                      <a:gd name="T159" fmla="*/ 1576 h 157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86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3024"/>
                  </a:p>
                </p:txBody>
              </p:sp>
              <p:sp>
                <p:nvSpPr>
                  <p:cNvPr id="97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3024">
                      <a:solidFill>
                        <a:srgbClr val="000000"/>
                      </a:solidFill>
                      <a:latin typeface="Calibri" pitchFamily="34" charset="0"/>
                      <a:sym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>
              <a:off x="5442592" y="4976902"/>
              <a:ext cx="591052" cy="678019"/>
              <a:chOff x="4127375" y="3762375"/>
              <a:chExt cx="469135" cy="538163"/>
            </a:xfrm>
          </p:grpSpPr>
          <p:sp>
            <p:nvSpPr>
              <p:cNvPr id="86" name="Oval 68"/>
              <p:cNvSpPr>
                <a:spLocks noChangeArrowheads="1"/>
              </p:cNvSpPr>
              <p:nvPr/>
            </p:nvSpPr>
            <p:spPr bwMode="auto">
              <a:xfrm>
                <a:off x="4137324" y="4143382"/>
                <a:ext cx="450768" cy="157156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87" name="Group 17"/>
              <p:cNvGrpSpPr>
                <a:grpSpLocks/>
              </p:cNvGrpSpPr>
              <p:nvPr/>
            </p:nvGrpSpPr>
            <p:grpSpPr bwMode="auto">
              <a:xfrm>
                <a:off x="4127375" y="3762375"/>
                <a:ext cx="469135" cy="469934"/>
                <a:chOff x="-1" y="0"/>
                <a:chExt cx="1089" cy="1089"/>
              </a:xfrm>
            </p:grpSpPr>
            <p:sp>
              <p:nvSpPr>
                <p:cNvPr id="88" name="Oval 70"/>
                <p:cNvSpPr>
                  <a:spLocks noChangeArrowheads="1"/>
                </p:cNvSpPr>
                <p:nvPr/>
              </p:nvSpPr>
              <p:spPr bwMode="auto">
                <a:xfrm>
                  <a:off x="-1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1D1D1"/>
                    </a:gs>
                    <a:gs pos="100000">
                      <a:srgbClr val="787878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grpSp>
              <p:nvGrpSpPr>
                <p:cNvPr id="89" name="Group 19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6"/>
                  <a:chOff x="0" y="0"/>
                  <a:chExt cx="907" cy="295"/>
                </a:xfrm>
              </p:grpSpPr>
              <p:sp>
                <p:nvSpPr>
                  <p:cNvPr id="90" name="Freeform 72"/>
                  <p:cNvSpPr>
                    <a:spLocks noChangeArrowheads="1"/>
                  </p:cNvSpPr>
                  <p:nvPr/>
                </p:nvSpPr>
                <p:spPr bwMode="auto">
                  <a:xfrm>
                    <a:off x="-1" y="-1"/>
                    <a:ext cx="909" cy="297"/>
                  </a:xfrm>
                  <a:custGeom>
                    <a:avLst/>
                    <a:gdLst>
                      <a:gd name="T0" fmla="*/ 0 w 4756"/>
                      <a:gd name="T1" fmla="*/ 297 h 1576"/>
                      <a:gd name="T2" fmla="*/ 10 w 4756"/>
                      <a:gd name="T3" fmla="*/ 276 h 1576"/>
                      <a:gd name="T4" fmla="*/ 21 w 4756"/>
                      <a:gd name="T5" fmla="*/ 254 h 1576"/>
                      <a:gd name="T6" fmla="*/ 32 w 4756"/>
                      <a:gd name="T7" fmla="*/ 234 h 1576"/>
                      <a:gd name="T8" fmla="*/ 45 w 4756"/>
                      <a:gd name="T9" fmla="*/ 214 h 1576"/>
                      <a:gd name="T10" fmla="*/ 59 w 4756"/>
                      <a:gd name="T11" fmla="*/ 195 h 1576"/>
                      <a:gd name="T12" fmla="*/ 74 w 4756"/>
                      <a:gd name="T13" fmla="*/ 177 h 1576"/>
                      <a:gd name="T14" fmla="*/ 89 w 4756"/>
                      <a:gd name="T15" fmla="*/ 159 h 1576"/>
                      <a:gd name="T16" fmla="*/ 106 w 4756"/>
                      <a:gd name="T17" fmla="*/ 142 h 1576"/>
                      <a:gd name="T18" fmla="*/ 114 w 4756"/>
                      <a:gd name="T19" fmla="*/ 134 h 1576"/>
                      <a:gd name="T20" fmla="*/ 131 w 4756"/>
                      <a:gd name="T21" fmla="*/ 119 h 1576"/>
                      <a:gd name="T22" fmla="*/ 150 w 4756"/>
                      <a:gd name="T23" fmla="*/ 104 h 1576"/>
                      <a:gd name="T24" fmla="*/ 169 w 4756"/>
                      <a:gd name="T25" fmla="*/ 90 h 1576"/>
                      <a:gd name="T26" fmla="*/ 188 w 4756"/>
                      <a:gd name="T27" fmla="*/ 77 h 1576"/>
                      <a:gd name="T28" fmla="*/ 209 w 4756"/>
                      <a:gd name="T29" fmla="*/ 64 h 1576"/>
                      <a:gd name="T30" fmla="*/ 230 w 4756"/>
                      <a:gd name="T31" fmla="*/ 53 h 1576"/>
                      <a:gd name="T32" fmla="*/ 252 w 4756"/>
                      <a:gd name="T33" fmla="*/ 43 h 1576"/>
                      <a:gd name="T34" fmla="*/ 263 w 4756"/>
                      <a:gd name="T35" fmla="*/ 38 h 1576"/>
                      <a:gd name="T36" fmla="*/ 285 w 4756"/>
                      <a:gd name="T37" fmla="*/ 29 h 1576"/>
                      <a:gd name="T38" fmla="*/ 308 w 4756"/>
                      <a:gd name="T39" fmla="*/ 22 h 1576"/>
                      <a:gd name="T40" fmla="*/ 331 w 4756"/>
                      <a:gd name="T41" fmla="*/ 15 h 1576"/>
                      <a:gd name="T42" fmla="*/ 355 w 4756"/>
                      <a:gd name="T43" fmla="*/ 10 h 1576"/>
                      <a:gd name="T44" fmla="*/ 379 w 4756"/>
                      <a:gd name="T45" fmla="*/ 6 h 1576"/>
                      <a:gd name="T46" fmla="*/ 404 w 4756"/>
                      <a:gd name="T47" fmla="*/ 2 h 1576"/>
                      <a:gd name="T48" fmla="*/ 429 w 4756"/>
                      <a:gd name="T49" fmla="*/ 0 h 1576"/>
                      <a:gd name="T50" fmla="*/ 455 w 4756"/>
                      <a:gd name="T51" fmla="*/ 0 h 1576"/>
                      <a:gd name="T52" fmla="*/ 467 w 4756"/>
                      <a:gd name="T53" fmla="*/ 0 h 1576"/>
                      <a:gd name="T54" fmla="*/ 492 w 4756"/>
                      <a:gd name="T55" fmla="*/ 2 h 1576"/>
                      <a:gd name="T56" fmla="*/ 517 w 4756"/>
                      <a:gd name="T57" fmla="*/ 4 h 1576"/>
                      <a:gd name="T58" fmla="*/ 542 w 4756"/>
                      <a:gd name="T59" fmla="*/ 8 h 1576"/>
                      <a:gd name="T60" fmla="*/ 566 w 4756"/>
                      <a:gd name="T61" fmla="*/ 12 h 1576"/>
                      <a:gd name="T62" fmla="*/ 589 w 4756"/>
                      <a:gd name="T63" fmla="*/ 18 h 1576"/>
                      <a:gd name="T64" fmla="*/ 613 w 4756"/>
                      <a:gd name="T65" fmla="*/ 26 h 1576"/>
                      <a:gd name="T66" fmla="*/ 635 w 4756"/>
                      <a:gd name="T67" fmla="*/ 34 h 1576"/>
                      <a:gd name="T68" fmla="*/ 646 w 4756"/>
                      <a:gd name="T69" fmla="*/ 38 h 1576"/>
                      <a:gd name="T70" fmla="*/ 669 w 4756"/>
                      <a:gd name="T71" fmla="*/ 48 h 1576"/>
                      <a:gd name="T72" fmla="*/ 690 w 4756"/>
                      <a:gd name="T73" fmla="*/ 59 h 1576"/>
                      <a:gd name="T74" fmla="*/ 710 w 4756"/>
                      <a:gd name="T75" fmla="*/ 70 h 1576"/>
                      <a:gd name="T76" fmla="*/ 730 w 4756"/>
                      <a:gd name="T77" fmla="*/ 83 h 1576"/>
                      <a:gd name="T78" fmla="*/ 750 w 4756"/>
                      <a:gd name="T79" fmla="*/ 96 h 1576"/>
                      <a:gd name="T80" fmla="*/ 768 w 4756"/>
                      <a:gd name="T81" fmla="*/ 111 h 1576"/>
                      <a:gd name="T82" fmla="*/ 786 w 4756"/>
                      <a:gd name="T83" fmla="*/ 126 h 1576"/>
                      <a:gd name="T84" fmla="*/ 803 w 4756"/>
                      <a:gd name="T85" fmla="*/ 142 h 1576"/>
                      <a:gd name="T86" fmla="*/ 812 w 4756"/>
                      <a:gd name="T87" fmla="*/ 151 h 1576"/>
                      <a:gd name="T88" fmla="*/ 828 w 4756"/>
                      <a:gd name="T89" fmla="*/ 168 h 1576"/>
                      <a:gd name="T90" fmla="*/ 843 w 4756"/>
                      <a:gd name="T91" fmla="*/ 186 h 1576"/>
                      <a:gd name="T92" fmla="*/ 857 w 4756"/>
                      <a:gd name="T93" fmla="*/ 205 h 1576"/>
                      <a:gd name="T94" fmla="*/ 870 w 4756"/>
                      <a:gd name="T95" fmla="*/ 224 h 1576"/>
                      <a:gd name="T96" fmla="*/ 883 w 4756"/>
                      <a:gd name="T97" fmla="*/ 244 h 1576"/>
                      <a:gd name="T98" fmla="*/ 894 w 4756"/>
                      <a:gd name="T99" fmla="*/ 265 h 1576"/>
                      <a:gd name="T100" fmla="*/ 904 w 4756"/>
                      <a:gd name="T101" fmla="*/ 286 h 1576"/>
                      <a:gd name="T102" fmla="*/ 0 w 4756"/>
                      <a:gd name="T103" fmla="*/ 297 h 157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4756"/>
                      <a:gd name="T157" fmla="*/ 0 h 1576"/>
                      <a:gd name="T158" fmla="*/ 4756 w 4756"/>
                      <a:gd name="T159" fmla="*/ 1576 h 157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86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3024"/>
                  </a:p>
                </p:txBody>
              </p:sp>
              <p:sp>
                <p:nvSpPr>
                  <p:cNvPr id="91" name="Oval 73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3024">
                      <a:solidFill>
                        <a:srgbClr val="000000"/>
                      </a:solidFill>
                      <a:latin typeface="Calibri" pitchFamily="34" charset="0"/>
                      <a:sym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60" name="组合 59"/>
            <p:cNvGrpSpPr/>
            <p:nvPr/>
          </p:nvGrpSpPr>
          <p:grpSpPr>
            <a:xfrm>
              <a:off x="4762572" y="4614892"/>
              <a:ext cx="435301" cy="496012"/>
              <a:chOff x="3587625" y="3475038"/>
              <a:chExt cx="345511" cy="393699"/>
            </a:xfrm>
          </p:grpSpPr>
          <p:sp>
            <p:nvSpPr>
              <p:cNvPr id="80" name="Oval 75"/>
              <p:cNvSpPr>
                <a:spLocks noChangeArrowheads="1"/>
              </p:cNvSpPr>
              <p:nvPr/>
            </p:nvSpPr>
            <p:spPr bwMode="auto">
              <a:xfrm>
                <a:off x="3594389" y="3754329"/>
                <a:ext cx="333111" cy="11440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81" name="Group 24"/>
              <p:cNvGrpSpPr>
                <a:grpSpLocks/>
              </p:cNvGrpSpPr>
              <p:nvPr/>
            </p:nvGrpSpPr>
            <p:grpSpPr bwMode="auto">
              <a:xfrm>
                <a:off x="3587625" y="3475038"/>
                <a:ext cx="345511" cy="343786"/>
                <a:chOff x="-1" y="0"/>
                <a:chExt cx="1089" cy="1089"/>
              </a:xfrm>
            </p:grpSpPr>
            <p:sp>
              <p:nvSpPr>
                <p:cNvPr id="82" name="Oval 77"/>
                <p:cNvSpPr>
                  <a:spLocks noChangeArrowheads="1"/>
                </p:cNvSpPr>
                <p:nvPr/>
              </p:nvSpPr>
              <p:spPr bwMode="auto">
                <a:xfrm>
                  <a:off x="-1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4E4E4"/>
                    </a:gs>
                    <a:gs pos="100000">
                      <a:srgbClr val="838383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grpSp>
              <p:nvGrpSpPr>
                <p:cNvPr id="83" name="Group 26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6"/>
                  <a:chOff x="0" y="0"/>
                  <a:chExt cx="907" cy="295"/>
                </a:xfrm>
              </p:grpSpPr>
              <p:sp>
                <p:nvSpPr>
                  <p:cNvPr id="84" name="Freeform 79"/>
                  <p:cNvSpPr>
                    <a:spLocks noChangeArrowheads="1"/>
                  </p:cNvSpPr>
                  <p:nvPr/>
                </p:nvSpPr>
                <p:spPr bwMode="auto">
                  <a:xfrm>
                    <a:off x="-2" y="0"/>
                    <a:ext cx="909" cy="296"/>
                  </a:xfrm>
                  <a:custGeom>
                    <a:avLst/>
                    <a:gdLst>
                      <a:gd name="T0" fmla="*/ 0 w 4756"/>
                      <a:gd name="T1" fmla="*/ 296 h 1576"/>
                      <a:gd name="T2" fmla="*/ 10 w 4756"/>
                      <a:gd name="T3" fmla="*/ 275 h 1576"/>
                      <a:gd name="T4" fmla="*/ 21 w 4756"/>
                      <a:gd name="T5" fmla="*/ 254 h 1576"/>
                      <a:gd name="T6" fmla="*/ 32 w 4756"/>
                      <a:gd name="T7" fmla="*/ 233 h 1576"/>
                      <a:gd name="T8" fmla="*/ 45 w 4756"/>
                      <a:gd name="T9" fmla="*/ 214 h 1576"/>
                      <a:gd name="T10" fmla="*/ 59 w 4756"/>
                      <a:gd name="T11" fmla="*/ 195 h 1576"/>
                      <a:gd name="T12" fmla="*/ 74 w 4756"/>
                      <a:gd name="T13" fmla="*/ 177 h 1576"/>
                      <a:gd name="T14" fmla="*/ 89 w 4756"/>
                      <a:gd name="T15" fmla="*/ 159 h 1576"/>
                      <a:gd name="T16" fmla="*/ 106 w 4756"/>
                      <a:gd name="T17" fmla="*/ 142 h 1576"/>
                      <a:gd name="T18" fmla="*/ 114 w 4756"/>
                      <a:gd name="T19" fmla="*/ 134 h 1576"/>
                      <a:gd name="T20" fmla="*/ 131 w 4756"/>
                      <a:gd name="T21" fmla="*/ 118 h 1576"/>
                      <a:gd name="T22" fmla="*/ 150 w 4756"/>
                      <a:gd name="T23" fmla="*/ 103 h 1576"/>
                      <a:gd name="T24" fmla="*/ 169 w 4756"/>
                      <a:gd name="T25" fmla="*/ 89 h 1576"/>
                      <a:gd name="T26" fmla="*/ 188 w 4756"/>
                      <a:gd name="T27" fmla="*/ 76 h 1576"/>
                      <a:gd name="T28" fmla="*/ 209 w 4756"/>
                      <a:gd name="T29" fmla="*/ 64 h 1576"/>
                      <a:gd name="T30" fmla="*/ 230 w 4756"/>
                      <a:gd name="T31" fmla="*/ 53 h 1576"/>
                      <a:gd name="T32" fmla="*/ 252 w 4756"/>
                      <a:gd name="T33" fmla="*/ 43 h 1576"/>
                      <a:gd name="T34" fmla="*/ 263 w 4756"/>
                      <a:gd name="T35" fmla="*/ 38 h 1576"/>
                      <a:gd name="T36" fmla="*/ 285 w 4756"/>
                      <a:gd name="T37" fmla="*/ 29 h 1576"/>
                      <a:gd name="T38" fmla="*/ 308 w 4756"/>
                      <a:gd name="T39" fmla="*/ 22 h 1576"/>
                      <a:gd name="T40" fmla="*/ 331 w 4756"/>
                      <a:gd name="T41" fmla="*/ 15 h 1576"/>
                      <a:gd name="T42" fmla="*/ 355 w 4756"/>
                      <a:gd name="T43" fmla="*/ 10 h 1576"/>
                      <a:gd name="T44" fmla="*/ 379 w 4756"/>
                      <a:gd name="T45" fmla="*/ 6 h 1576"/>
                      <a:gd name="T46" fmla="*/ 404 w 4756"/>
                      <a:gd name="T47" fmla="*/ 2 h 1576"/>
                      <a:gd name="T48" fmla="*/ 429 w 4756"/>
                      <a:gd name="T49" fmla="*/ 0 h 1576"/>
                      <a:gd name="T50" fmla="*/ 455 w 4756"/>
                      <a:gd name="T51" fmla="*/ 0 h 1576"/>
                      <a:gd name="T52" fmla="*/ 467 w 4756"/>
                      <a:gd name="T53" fmla="*/ 0 h 1576"/>
                      <a:gd name="T54" fmla="*/ 492 w 4756"/>
                      <a:gd name="T55" fmla="*/ 2 h 1576"/>
                      <a:gd name="T56" fmla="*/ 517 w 4756"/>
                      <a:gd name="T57" fmla="*/ 4 h 1576"/>
                      <a:gd name="T58" fmla="*/ 542 w 4756"/>
                      <a:gd name="T59" fmla="*/ 8 h 1576"/>
                      <a:gd name="T60" fmla="*/ 566 w 4756"/>
                      <a:gd name="T61" fmla="*/ 12 h 1576"/>
                      <a:gd name="T62" fmla="*/ 589 w 4756"/>
                      <a:gd name="T63" fmla="*/ 18 h 1576"/>
                      <a:gd name="T64" fmla="*/ 613 w 4756"/>
                      <a:gd name="T65" fmla="*/ 26 h 1576"/>
                      <a:gd name="T66" fmla="*/ 635 w 4756"/>
                      <a:gd name="T67" fmla="*/ 33 h 1576"/>
                      <a:gd name="T68" fmla="*/ 646 w 4756"/>
                      <a:gd name="T69" fmla="*/ 38 h 1576"/>
                      <a:gd name="T70" fmla="*/ 669 w 4756"/>
                      <a:gd name="T71" fmla="*/ 48 h 1576"/>
                      <a:gd name="T72" fmla="*/ 690 w 4756"/>
                      <a:gd name="T73" fmla="*/ 59 h 1576"/>
                      <a:gd name="T74" fmla="*/ 710 w 4756"/>
                      <a:gd name="T75" fmla="*/ 70 h 1576"/>
                      <a:gd name="T76" fmla="*/ 730 w 4756"/>
                      <a:gd name="T77" fmla="*/ 83 h 1576"/>
                      <a:gd name="T78" fmla="*/ 750 w 4756"/>
                      <a:gd name="T79" fmla="*/ 96 h 1576"/>
                      <a:gd name="T80" fmla="*/ 768 w 4756"/>
                      <a:gd name="T81" fmla="*/ 111 h 1576"/>
                      <a:gd name="T82" fmla="*/ 786 w 4756"/>
                      <a:gd name="T83" fmla="*/ 126 h 1576"/>
                      <a:gd name="T84" fmla="*/ 803 w 4756"/>
                      <a:gd name="T85" fmla="*/ 142 h 1576"/>
                      <a:gd name="T86" fmla="*/ 812 w 4756"/>
                      <a:gd name="T87" fmla="*/ 150 h 1576"/>
                      <a:gd name="T88" fmla="*/ 828 w 4756"/>
                      <a:gd name="T89" fmla="*/ 168 h 1576"/>
                      <a:gd name="T90" fmla="*/ 843 w 4756"/>
                      <a:gd name="T91" fmla="*/ 186 h 1576"/>
                      <a:gd name="T92" fmla="*/ 857 w 4756"/>
                      <a:gd name="T93" fmla="*/ 204 h 1576"/>
                      <a:gd name="T94" fmla="*/ 870 w 4756"/>
                      <a:gd name="T95" fmla="*/ 224 h 1576"/>
                      <a:gd name="T96" fmla="*/ 883 w 4756"/>
                      <a:gd name="T97" fmla="*/ 243 h 1576"/>
                      <a:gd name="T98" fmla="*/ 894 w 4756"/>
                      <a:gd name="T99" fmla="*/ 264 h 1576"/>
                      <a:gd name="T100" fmla="*/ 904 w 4756"/>
                      <a:gd name="T101" fmla="*/ 285 h 1576"/>
                      <a:gd name="T102" fmla="*/ 0 w 4756"/>
                      <a:gd name="T103" fmla="*/ 296 h 157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4756"/>
                      <a:gd name="T157" fmla="*/ 0 h 1576"/>
                      <a:gd name="T158" fmla="*/ 4756 w 4756"/>
                      <a:gd name="T159" fmla="*/ 1576 h 157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86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3024"/>
                  </a:p>
                </p:txBody>
              </p:sp>
              <p:sp>
                <p:nvSpPr>
                  <p:cNvPr id="85" name="Oval 80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3024">
                      <a:solidFill>
                        <a:srgbClr val="000000"/>
                      </a:solidFill>
                      <a:latin typeface="Calibri" pitchFamily="34" charset="0"/>
                      <a:sym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61" name="组合 60"/>
            <p:cNvGrpSpPr/>
            <p:nvPr/>
          </p:nvGrpSpPr>
          <p:grpSpPr>
            <a:xfrm>
              <a:off x="6863335" y="4744860"/>
              <a:ext cx="496013" cy="700019"/>
              <a:chOff x="5815013" y="3460750"/>
              <a:chExt cx="393700" cy="555625"/>
            </a:xfrm>
          </p:grpSpPr>
          <p:sp>
            <p:nvSpPr>
              <p:cNvPr id="75" name="Oval 93"/>
              <p:cNvSpPr>
                <a:spLocks noChangeArrowheads="1"/>
              </p:cNvSpPr>
              <p:nvPr/>
            </p:nvSpPr>
            <p:spPr bwMode="auto">
              <a:xfrm>
                <a:off x="5815013" y="3881533"/>
                <a:ext cx="392112" cy="13484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76" name="Group 90"/>
              <p:cNvGrpSpPr>
                <a:grpSpLocks/>
              </p:cNvGrpSpPr>
              <p:nvPr/>
            </p:nvGrpSpPr>
            <p:grpSpPr bwMode="auto">
              <a:xfrm>
                <a:off x="5816601" y="3460750"/>
                <a:ext cx="392112" cy="539367"/>
                <a:chOff x="0" y="0"/>
                <a:chExt cx="247" cy="340"/>
              </a:xfrm>
            </p:grpSpPr>
            <p:sp>
              <p:nvSpPr>
                <p:cNvPr id="77" name="Freeform 10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7" cy="340"/>
                </a:xfrm>
                <a:custGeom>
                  <a:avLst/>
                  <a:gdLst>
                    <a:gd name="T0" fmla="*/ 41 w 1492"/>
                    <a:gd name="T1" fmla="*/ 10 h 2052"/>
                    <a:gd name="T2" fmla="*/ 41 w 1492"/>
                    <a:gd name="T3" fmla="*/ 9 h 2052"/>
                    <a:gd name="T4" fmla="*/ 40 w 1492"/>
                    <a:gd name="T5" fmla="*/ 8 h 2052"/>
                    <a:gd name="T6" fmla="*/ 40 w 1492"/>
                    <a:gd name="T7" fmla="*/ 7 h 2052"/>
                    <a:gd name="T8" fmla="*/ 39 w 1492"/>
                    <a:gd name="T9" fmla="*/ 6 h 2052"/>
                    <a:gd name="T10" fmla="*/ 38 w 1492"/>
                    <a:gd name="T11" fmla="*/ 5 h 2052"/>
                    <a:gd name="T12" fmla="*/ 37 w 1492"/>
                    <a:gd name="T13" fmla="*/ 4 h 2052"/>
                    <a:gd name="T14" fmla="*/ 36 w 1492"/>
                    <a:gd name="T15" fmla="*/ 4 h 2052"/>
                    <a:gd name="T16" fmla="*/ 35 w 1492"/>
                    <a:gd name="T17" fmla="*/ 3 h 2052"/>
                    <a:gd name="T18" fmla="*/ 33 w 1492"/>
                    <a:gd name="T19" fmla="*/ 2 h 2052"/>
                    <a:gd name="T20" fmla="*/ 32 w 1492"/>
                    <a:gd name="T21" fmla="*/ 2 h 2052"/>
                    <a:gd name="T22" fmla="*/ 30 w 1492"/>
                    <a:gd name="T23" fmla="*/ 1 h 2052"/>
                    <a:gd name="T24" fmla="*/ 28 w 1492"/>
                    <a:gd name="T25" fmla="*/ 1 h 2052"/>
                    <a:gd name="T26" fmla="*/ 26 w 1492"/>
                    <a:gd name="T27" fmla="*/ 0 h 2052"/>
                    <a:gd name="T28" fmla="*/ 25 w 1492"/>
                    <a:gd name="T29" fmla="*/ 0 h 2052"/>
                    <a:gd name="T30" fmla="*/ 23 w 1492"/>
                    <a:gd name="T31" fmla="*/ 0 h 2052"/>
                    <a:gd name="T32" fmla="*/ 21 w 1492"/>
                    <a:gd name="T33" fmla="*/ 0 h 2052"/>
                    <a:gd name="T34" fmla="*/ 19 w 1492"/>
                    <a:gd name="T35" fmla="*/ 0 h 2052"/>
                    <a:gd name="T36" fmla="*/ 17 w 1492"/>
                    <a:gd name="T37" fmla="*/ 0 h 2052"/>
                    <a:gd name="T38" fmla="*/ 15 w 1492"/>
                    <a:gd name="T39" fmla="*/ 0 h 2052"/>
                    <a:gd name="T40" fmla="*/ 13 w 1492"/>
                    <a:gd name="T41" fmla="*/ 1 h 2052"/>
                    <a:gd name="T42" fmla="*/ 12 w 1492"/>
                    <a:gd name="T43" fmla="*/ 1 h 2052"/>
                    <a:gd name="T44" fmla="*/ 10 w 1492"/>
                    <a:gd name="T45" fmla="*/ 1 h 2052"/>
                    <a:gd name="T46" fmla="*/ 8 w 1492"/>
                    <a:gd name="T47" fmla="*/ 2 h 2052"/>
                    <a:gd name="T48" fmla="*/ 7 w 1492"/>
                    <a:gd name="T49" fmla="*/ 3 h 2052"/>
                    <a:gd name="T50" fmla="*/ 5 w 1492"/>
                    <a:gd name="T51" fmla="*/ 3 h 2052"/>
                    <a:gd name="T52" fmla="*/ 4 w 1492"/>
                    <a:gd name="T53" fmla="*/ 4 h 2052"/>
                    <a:gd name="T54" fmla="*/ 3 w 1492"/>
                    <a:gd name="T55" fmla="*/ 5 h 2052"/>
                    <a:gd name="T56" fmla="*/ 2 w 1492"/>
                    <a:gd name="T57" fmla="*/ 6 h 2052"/>
                    <a:gd name="T58" fmla="*/ 1 w 1492"/>
                    <a:gd name="T59" fmla="*/ 7 h 2052"/>
                    <a:gd name="T60" fmla="*/ 1 w 1492"/>
                    <a:gd name="T61" fmla="*/ 8 h 2052"/>
                    <a:gd name="T62" fmla="*/ 0 w 1492"/>
                    <a:gd name="T63" fmla="*/ 9 h 2052"/>
                    <a:gd name="T64" fmla="*/ 0 w 1492"/>
                    <a:gd name="T65" fmla="*/ 10 h 2052"/>
                    <a:gd name="T66" fmla="*/ 0 w 1492"/>
                    <a:gd name="T67" fmla="*/ 10 h 2052"/>
                    <a:gd name="T68" fmla="*/ 0 w 1492"/>
                    <a:gd name="T69" fmla="*/ 12 h 2052"/>
                    <a:gd name="T70" fmla="*/ 10 w 1492"/>
                    <a:gd name="T71" fmla="*/ 52 h 2052"/>
                    <a:gd name="T72" fmla="*/ 10 w 1492"/>
                    <a:gd name="T73" fmla="*/ 52 h 2052"/>
                    <a:gd name="T74" fmla="*/ 11 w 1492"/>
                    <a:gd name="T75" fmla="*/ 53 h 2052"/>
                    <a:gd name="T76" fmla="*/ 11 w 1492"/>
                    <a:gd name="T77" fmla="*/ 54 h 2052"/>
                    <a:gd name="T78" fmla="*/ 12 w 1492"/>
                    <a:gd name="T79" fmla="*/ 54 h 2052"/>
                    <a:gd name="T80" fmla="*/ 14 w 1492"/>
                    <a:gd name="T81" fmla="*/ 55 h 2052"/>
                    <a:gd name="T82" fmla="*/ 15 w 1492"/>
                    <a:gd name="T83" fmla="*/ 56 h 2052"/>
                    <a:gd name="T84" fmla="*/ 17 w 1492"/>
                    <a:gd name="T85" fmla="*/ 56 h 2052"/>
                    <a:gd name="T86" fmla="*/ 19 w 1492"/>
                    <a:gd name="T87" fmla="*/ 56 h 2052"/>
                    <a:gd name="T88" fmla="*/ 21 w 1492"/>
                    <a:gd name="T89" fmla="*/ 56 h 2052"/>
                    <a:gd name="T90" fmla="*/ 21 w 1492"/>
                    <a:gd name="T91" fmla="*/ 56 h 2052"/>
                    <a:gd name="T92" fmla="*/ 23 w 1492"/>
                    <a:gd name="T93" fmla="*/ 56 h 2052"/>
                    <a:gd name="T94" fmla="*/ 25 w 1492"/>
                    <a:gd name="T95" fmla="*/ 56 h 2052"/>
                    <a:gd name="T96" fmla="*/ 26 w 1492"/>
                    <a:gd name="T97" fmla="*/ 55 h 2052"/>
                    <a:gd name="T98" fmla="*/ 28 w 1492"/>
                    <a:gd name="T99" fmla="*/ 55 h 2052"/>
                    <a:gd name="T100" fmla="*/ 29 w 1492"/>
                    <a:gd name="T101" fmla="*/ 54 h 2052"/>
                    <a:gd name="T102" fmla="*/ 30 w 1492"/>
                    <a:gd name="T103" fmla="*/ 53 h 2052"/>
                    <a:gd name="T104" fmla="*/ 30 w 1492"/>
                    <a:gd name="T105" fmla="*/ 52 h 2052"/>
                    <a:gd name="T106" fmla="*/ 31 w 1492"/>
                    <a:gd name="T107" fmla="*/ 52 h 2052"/>
                    <a:gd name="T108" fmla="*/ 41 w 1492"/>
                    <a:gd name="T109" fmla="*/ 12 h 2052"/>
                    <a:gd name="T110" fmla="*/ 41 w 1492"/>
                    <a:gd name="T111" fmla="*/ 11 h 2052"/>
                    <a:gd name="T112" fmla="*/ 41 w 1492"/>
                    <a:gd name="T113" fmla="*/ 10 h 20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492"/>
                    <a:gd name="T172" fmla="*/ 0 h 2052"/>
                    <a:gd name="T173" fmla="*/ 1492 w 1492"/>
                    <a:gd name="T174" fmla="*/ 2052 h 205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492" h="2052">
                      <a:moveTo>
                        <a:pt x="1492" y="373"/>
                      </a:moveTo>
                      <a:lnTo>
                        <a:pt x="1492" y="373"/>
                      </a:lnTo>
                      <a:lnTo>
                        <a:pt x="1491" y="354"/>
                      </a:lnTo>
                      <a:lnTo>
                        <a:pt x="1488" y="336"/>
                      </a:lnTo>
                      <a:lnTo>
                        <a:pt x="1483" y="316"/>
                      </a:lnTo>
                      <a:lnTo>
                        <a:pt x="1476" y="298"/>
                      </a:lnTo>
                      <a:lnTo>
                        <a:pt x="1469" y="280"/>
                      </a:lnTo>
                      <a:lnTo>
                        <a:pt x="1458" y="262"/>
                      </a:lnTo>
                      <a:lnTo>
                        <a:pt x="1447" y="245"/>
                      </a:lnTo>
                      <a:lnTo>
                        <a:pt x="1434" y="228"/>
                      </a:lnTo>
                      <a:lnTo>
                        <a:pt x="1418" y="211"/>
                      </a:lnTo>
                      <a:lnTo>
                        <a:pt x="1401" y="196"/>
                      </a:lnTo>
                      <a:lnTo>
                        <a:pt x="1385" y="180"/>
                      </a:lnTo>
                      <a:lnTo>
                        <a:pt x="1365" y="165"/>
                      </a:lnTo>
                      <a:lnTo>
                        <a:pt x="1344" y="150"/>
                      </a:lnTo>
                      <a:lnTo>
                        <a:pt x="1321" y="136"/>
                      </a:lnTo>
                      <a:lnTo>
                        <a:pt x="1298" y="122"/>
                      </a:lnTo>
                      <a:lnTo>
                        <a:pt x="1273" y="109"/>
                      </a:lnTo>
                      <a:lnTo>
                        <a:pt x="1247" y="97"/>
                      </a:lnTo>
                      <a:lnTo>
                        <a:pt x="1220" y="86"/>
                      </a:lnTo>
                      <a:lnTo>
                        <a:pt x="1193" y="74"/>
                      </a:lnTo>
                      <a:lnTo>
                        <a:pt x="1163" y="63"/>
                      </a:lnTo>
                      <a:lnTo>
                        <a:pt x="1133" y="54"/>
                      </a:lnTo>
                      <a:lnTo>
                        <a:pt x="1102" y="45"/>
                      </a:lnTo>
                      <a:lnTo>
                        <a:pt x="1070" y="36"/>
                      </a:lnTo>
                      <a:lnTo>
                        <a:pt x="1036" y="30"/>
                      </a:lnTo>
                      <a:lnTo>
                        <a:pt x="1002" y="22"/>
                      </a:lnTo>
                      <a:lnTo>
                        <a:pt x="967" y="17"/>
                      </a:lnTo>
                      <a:lnTo>
                        <a:pt x="933" y="12"/>
                      </a:lnTo>
                      <a:lnTo>
                        <a:pt x="896" y="8"/>
                      </a:lnTo>
                      <a:lnTo>
                        <a:pt x="860" y="4"/>
                      </a:lnTo>
                      <a:lnTo>
                        <a:pt x="822" y="1"/>
                      </a:lnTo>
                      <a:lnTo>
                        <a:pt x="785" y="0"/>
                      </a:lnTo>
                      <a:lnTo>
                        <a:pt x="746" y="0"/>
                      </a:lnTo>
                      <a:lnTo>
                        <a:pt x="707" y="0"/>
                      </a:lnTo>
                      <a:lnTo>
                        <a:pt x="670" y="1"/>
                      </a:lnTo>
                      <a:lnTo>
                        <a:pt x="632" y="4"/>
                      </a:lnTo>
                      <a:lnTo>
                        <a:pt x="596" y="8"/>
                      </a:lnTo>
                      <a:lnTo>
                        <a:pt x="560" y="12"/>
                      </a:lnTo>
                      <a:lnTo>
                        <a:pt x="525" y="17"/>
                      </a:lnTo>
                      <a:lnTo>
                        <a:pt x="490" y="22"/>
                      </a:lnTo>
                      <a:lnTo>
                        <a:pt x="456" y="30"/>
                      </a:lnTo>
                      <a:lnTo>
                        <a:pt x="422" y="36"/>
                      </a:lnTo>
                      <a:lnTo>
                        <a:pt x="390" y="45"/>
                      </a:lnTo>
                      <a:lnTo>
                        <a:pt x="359" y="54"/>
                      </a:lnTo>
                      <a:lnTo>
                        <a:pt x="329" y="63"/>
                      </a:lnTo>
                      <a:lnTo>
                        <a:pt x="299" y="74"/>
                      </a:lnTo>
                      <a:lnTo>
                        <a:pt x="272" y="86"/>
                      </a:lnTo>
                      <a:lnTo>
                        <a:pt x="245" y="97"/>
                      </a:lnTo>
                      <a:lnTo>
                        <a:pt x="219" y="109"/>
                      </a:lnTo>
                      <a:lnTo>
                        <a:pt x="194" y="122"/>
                      </a:lnTo>
                      <a:lnTo>
                        <a:pt x="171" y="136"/>
                      </a:lnTo>
                      <a:lnTo>
                        <a:pt x="148" y="150"/>
                      </a:lnTo>
                      <a:lnTo>
                        <a:pt x="127" y="165"/>
                      </a:lnTo>
                      <a:lnTo>
                        <a:pt x="107" y="180"/>
                      </a:lnTo>
                      <a:lnTo>
                        <a:pt x="91" y="196"/>
                      </a:lnTo>
                      <a:lnTo>
                        <a:pt x="74" y="211"/>
                      </a:lnTo>
                      <a:lnTo>
                        <a:pt x="58" y="228"/>
                      </a:lnTo>
                      <a:lnTo>
                        <a:pt x="45" y="245"/>
                      </a:lnTo>
                      <a:lnTo>
                        <a:pt x="34" y="262"/>
                      </a:lnTo>
                      <a:lnTo>
                        <a:pt x="23" y="280"/>
                      </a:lnTo>
                      <a:lnTo>
                        <a:pt x="16" y="298"/>
                      </a:lnTo>
                      <a:lnTo>
                        <a:pt x="9" y="316"/>
                      </a:lnTo>
                      <a:lnTo>
                        <a:pt x="4" y="336"/>
                      </a:lnTo>
                      <a:lnTo>
                        <a:pt x="1" y="354"/>
                      </a:lnTo>
                      <a:lnTo>
                        <a:pt x="0" y="373"/>
                      </a:lnTo>
                      <a:lnTo>
                        <a:pt x="1" y="396"/>
                      </a:lnTo>
                      <a:lnTo>
                        <a:pt x="6" y="420"/>
                      </a:lnTo>
                      <a:lnTo>
                        <a:pt x="5" y="420"/>
                      </a:lnTo>
                      <a:lnTo>
                        <a:pt x="376" y="1889"/>
                      </a:lnTo>
                      <a:lnTo>
                        <a:pt x="382" y="1906"/>
                      </a:lnTo>
                      <a:lnTo>
                        <a:pt x="391" y="1922"/>
                      </a:lnTo>
                      <a:lnTo>
                        <a:pt x="403" y="1938"/>
                      </a:lnTo>
                      <a:lnTo>
                        <a:pt x="417" y="1954"/>
                      </a:lnTo>
                      <a:lnTo>
                        <a:pt x="434" y="1968"/>
                      </a:lnTo>
                      <a:lnTo>
                        <a:pt x="453" y="1981"/>
                      </a:lnTo>
                      <a:lnTo>
                        <a:pt x="474" y="1994"/>
                      </a:lnTo>
                      <a:lnTo>
                        <a:pt x="499" y="2005"/>
                      </a:lnTo>
                      <a:lnTo>
                        <a:pt x="525" y="2016"/>
                      </a:lnTo>
                      <a:lnTo>
                        <a:pt x="552" y="2025"/>
                      </a:lnTo>
                      <a:lnTo>
                        <a:pt x="580" y="2033"/>
                      </a:lnTo>
                      <a:lnTo>
                        <a:pt x="611" y="2039"/>
                      </a:lnTo>
                      <a:lnTo>
                        <a:pt x="644" y="2044"/>
                      </a:lnTo>
                      <a:lnTo>
                        <a:pt x="676" y="2048"/>
                      </a:lnTo>
                      <a:lnTo>
                        <a:pt x="711" y="2051"/>
                      </a:lnTo>
                      <a:lnTo>
                        <a:pt x="746" y="2052"/>
                      </a:lnTo>
                      <a:lnTo>
                        <a:pt x="781" y="2051"/>
                      </a:lnTo>
                      <a:lnTo>
                        <a:pt x="816" y="2048"/>
                      </a:lnTo>
                      <a:lnTo>
                        <a:pt x="848" y="2044"/>
                      </a:lnTo>
                      <a:lnTo>
                        <a:pt x="881" y="2039"/>
                      </a:lnTo>
                      <a:lnTo>
                        <a:pt x="912" y="2033"/>
                      </a:lnTo>
                      <a:lnTo>
                        <a:pt x="940" y="2025"/>
                      </a:lnTo>
                      <a:lnTo>
                        <a:pt x="967" y="2016"/>
                      </a:lnTo>
                      <a:lnTo>
                        <a:pt x="993" y="2005"/>
                      </a:lnTo>
                      <a:lnTo>
                        <a:pt x="1018" y="1994"/>
                      </a:lnTo>
                      <a:lnTo>
                        <a:pt x="1039" y="1981"/>
                      </a:lnTo>
                      <a:lnTo>
                        <a:pt x="1058" y="1968"/>
                      </a:lnTo>
                      <a:lnTo>
                        <a:pt x="1075" y="1954"/>
                      </a:lnTo>
                      <a:lnTo>
                        <a:pt x="1089" y="1938"/>
                      </a:lnTo>
                      <a:lnTo>
                        <a:pt x="1101" y="1922"/>
                      </a:lnTo>
                      <a:lnTo>
                        <a:pt x="1110" y="1906"/>
                      </a:lnTo>
                      <a:lnTo>
                        <a:pt x="1116" y="1889"/>
                      </a:lnTo>
                      <a:lnTo>
                        <a:pt x="1487" y="420"/>
                      </a:lnTo>
                      <a:lnTo>
                        <a:pt x="1486" y="420"/>
                      </a:lnTo>
                      <a:lnTo>
                        <a:pt x="1491" y="396"/>
                      </a:lnTo>
                      <a:lnTo>
                        <a:pt x="1492" y="37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/>
                    </a:gs>
                    <a:gs pos="50000">
                      <a:srgbClr val="FFFFFF"/>
                    </a:gs>
                    <a:gs pos="100000">
                      <a:srgbClr val="96969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  <p:sp>
              <p:nvSpPr>
                <p:cNvPr id="78" name="Freeform 10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47" cy="124"/>
                </a:xfrm>
                <a:custGeom>
                  <a:avLst/>
                  <a:gdLst>
                    <a:gd name="T0" fmla="*/ 17 w 1492"/>
                    <a:gd name="T1" fmla="*/ 0 h 746"/>
                    <a:gd name="T2" fmla="*/ 12 w 1492"/>
                    <a:gd name="T3" fmla="*/ 1 h 746"/>
                    <a:gd name="T4" fmla="*/ 8 w 1492"/>
                    <a:gd name="T5" fmla="*/ 2 h 746"/>
                    <a:gd name="T6" fmla="*/ 5 w 1492"/>
                    <a:gd name="T7" fmla="*/ 4 h 746"/>
                    <a:gd name="T8" fmla="*/ 2 w 1492"/>
                    <a:gd name="T9" fmla="*/ 6 h 746"/>
                    <a:gd name="T10" fmla="*/ 0 w 1492"/>
                    <a:gd name="T11" fmla="*/ 8 h 746"/>
                    <a:gd name="T12" fmla="*/ 0 w 1492"/>
                    <a:gd name="T13" fmla="*/ 10 h 746"/>
                    <a:gd name="T14" fmla="*/ 1 w 1492"/>
                    <a:gd name="T15" fmla="*/ 13 h 746"/>
                    <a:gd name="T16" fmla="*/ 2 w 1492"/>
                    <a:gd name="T17" fmla="*/ 15 h 746"/>
                    <a:gd name="T18" fmla="*/ 5 w 1492"/>
                    <a:gd name="T19" fmla="*/ 17 h 746"/>
                    <a:gd name="T20" fmla="*/ 9 w 1492"/>
                    <a:gd name="T21" fmla="*/ 19 h 746"/>
                    <a:gd name="T22" fmla="*/ 13 w 1492"/>
                    <a:gd name="T23" fmla="*/ 20 h 746"/>
                    <a:gd name="T24" fmla="*/ 18 w 1492"/>
                    <a:gd name="T25" fmla="*/ 21 h 746"/>
                    <a:gd name="T26" fmla="*/ 23 w 1492"/>
                    <a:gd name="T27" fmla="*/ 21 h 746"/>
                    <a:gd name="T28" fmla="*/ 27 w 1492"/>
                    <a:gd name="T29" fmla="*/ 20 h 746"/>
                    <a:gd name="T30" fmla="*/ 32 w 1492"/>
                    <a:gd name="T31" fmla="*/ 19 h 746"/>
                    <a:gd name="T32" fmla="*/ 36 w 1492"/>
                    <a:gd name="T33" fmla="*/ 17 h 746"/>
                    <a:gd name="T34" fmla="*/ 38 w 1492"/>
                    <a:gd name="T35" fmla="*/ 15 h 746"/>
                    <a:gd name="T36" fmla="*/ 40 w 1492"/>
                    <a:gd name="T37" fmla="*/ 13 h 746"/>
                    <a:gd name="T38" fmla="*/ 41 w 1492"/>
                    <a:gd name="T39" fmla="*/ 10 h 746"/>
                    <a:gd name="T40" fmla="*/ 40 w 1492"/>
                    <a:gd name="T41" fmla="*/ 8 h 746"/>
                    <a:gd name="T42" fmla="*/ 39 w 1492"/>
                    <a:gd name="T43" fmla="*/ 6 h 746"/>
                    <a:gd name="T44" fmla="*/ 36 w 1492"/>
                    <a:gd name="T45" fmla="*/ 4 h 746"/>
                    <a:gd name="T46" fmla="*/ 33 w 1492"/>
                    <a:gd name="T47" fmla="*/ 2 h 746"/>
                    <a:gd name="T48" fmla="*/ 28 w 1492"/>
                    <a:gd name="T49" fmla="*/ 1 h 746"/>
                    <a:gd name="T50" fmla="*/ 24 w 1492"/>
                    <a:gd name="T51" fmla="*/ 0 h 746"/>
                    <a:gd name="T52" fmla="*/ 21 w 1492"/>
                    <a:gd name="T53" fmla="*/ 20 h 746"/>
                    <a:gd name="T54" fmla="*/ 17 w 1492"/>
                    <a:gd name="T55" fmla="*/ 20 h 746"/>
                    <a:gd name="T56" fmla="*/ 12 w 1492"/>
                    <a:gd name="T57" fmla="*/ 19 h 746"/>
                    <a:gd name="T58" fmla="*/ 8 w 1492"/>
                    <a:gd name="T59" fmla="*/ 18 h 746"/>
                    <a:gd name="T60" fmla="*/ 5 w 1492"/>
                    <a:gd name="T61" fmla="*/ 16 h 746"/>
                    <a:gd name="T62" fmla="*/ 3 w 1492"/>
                    <a:gd name="T63" fmla="*/ 14 h 746"/>
                    <a:gd name="T64" fmla="*/ 1 w 1492"/>
                    <a:gd name="T65" fmla="*/ 12 h 746"/>
                    <a:gd name="T66" fmla="*/ 1 w 1492"/>
                    <a:gd name="T67" fmla="*/ 10 h 746"/>
                    <a:gd name="T68" fmla="*/ 2 w 1492"/>
                    <a:gd name="T69" fmla="*/ 7 h 746"/>
                    <a:gd name="T70" fmla="*/ 4 w 1492"/>
                    <a:gd name="T71" fmla="*/ 5 h 746"/>
                    <a:gd name="T72" fmla="*/ 7 w 1492"/>
                    <a:gd name="T73" fmla="*/ 3 h 746"/>
                    <a:gd name="T74" fmla="*/ 10 w 1492"/>
                    <a:gd name="T75" fmla="*/ 2 h 746"/>
                    <a:gd name="T76" fmla="*/ 15 w 1492"/>
                    <a:gd name="T77" fmla="*/ 1 h 746"/>
                    <a:gd name="T78" fmla="*/ 20 w 1492"/>
                    <a:gd name="T79" fmla="*/ 1 h 746"/>
                    <a:gd name="T80" fmla="*/ 23 w 1492"/>
                    <a:gd name="T81" fmla="*/ 1 h 746"/>
                    <a:gd name="T82" fmla="*/ 28 w 1492"/>
                    <a:gd name="T83" fmla="*/ 1 h 746"/>
                    <a:gd name="T84" fmla="*/ 32 w 1492"/>
                    <a:gd name="T85" fmla="*/ 2 h 746"/>
                    <a:gd name="T86" fmla="*/ 35 w 1492"/>
                    <a:gd name="T87" fmla="*/ 4 h 746"/>
                    <a:gd name="T88" fmla="*/ 38 w 1492"/>
                    <a:gd name="T89" fmla="*/ 6 h 746"/>
                    <a:gd name="T90" fmla="*/ 39 w 1492"/>
                    <a:gd name="T91" fmla="*/ 8 h 746"/>
                    <a:gd name="T92" fmla="*/ 40 w 1492"/>
                    <a:gd name="T93" fmla="*/ 10 h 746"/>
                    <a:gd name="T94" fmla="*/ 39 w 1492"/>
                    <a:gd name="T95" fmla="*/ 13 h 746"/>
                    <a:gd name="T96" fmla="*/ 37 w 1492"/>
                    <a:gd name="T97" fmla="*/ 15 h 746"/>
                    <a:gd name="T98" fmla="*/ 35 w 1492"/>
                    <a:gd name="T99" fmla="*/ 17 h 746"/>
                    <a:gd name="T100" fmla="*/ 31 w 1492"/>
                    <a:gd name="T101" fmla="*/ 18 h 746"/>
                    <a:gd name="T102" fmla="*/ 27 w 1492"/>
                    <a:gd name="T103" fmla="*/ 19 h 746"/>
                    <a:gd name="T104" fmla="*/ 22 w 1492"/>
                    <a:gd name="T105" fmla="*/ 20 h 74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492"/>
                    <a:gd name="T160" fmla="*/ 0 h 746"/>
                    <a:gd name="T161" fmla="*/ 1492 w 1492"/>
                    <a:gd name="T162" fmla="*/ 746 h 74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492" h="746">
                      <a:moveTo>
                        <a:pt x="746" y="0"/>
                      </a:moveTo>
                      <a:lnTo>
                        <a:pt x="746" y="0"/>
                      </a:lnTo>
                      <a:lnTo>
                        <a:pt x="707" y="0"/>
                      </a:lnTo>
                      <a:lnTo>
                        <a:pt x="670" y="1"/>
                      </a:lnTo>
                      <a:lnTo>
                        <a:pt x="632" y="4"/>
                      </a:lnTo>
                      <a:lnTo>
                        <a:pt x="596" y="8"/>
                      </a:lnTo>
                      <a:lnTo>
                        <a:pt x="560" y="12"/>
                      </a:lnTo>
                      <a:lnTo>
                        <a:pt x="525" y="17"/>
                      </a:lnTo>
                      <a:lnTo>
                        <a:pt x="490" y="22"/>
                      </a:lnTo>
                      <a:lnTo>
                        <a:pt x="456" y="30"/>
                      </a:lnTo>
                      <a:lnTo>
                        <a:pt x="422" y="36"/>
                      </a:lnTo>
                      <a:lnTo>
                        <a:pt x="390" y="45"/>
                      </a:lnTo>
                      <a:lnTo>
                        <a:pt x="359" y="54"/>
                      </a:lnTo>
                      <a:lnTo>
                        <a:pt x="329" y="63"/>
                      </a:lnTo>
                      <a:lnTo>
                        <a:pt x="299" y="74"/>
                      </a:lnTo>
                      <a:lnTo>
                        <a:pt x="272" y="86"/>
                      </a:lnTo>
                      <a:lnTo>
                        <a:pt x="245" y="97"/>
                      </a:lnTo>
                      <a:lnTo>
                        <a:pt x="219" y="109"/>
                      </a:lnTo>
                      <a:lnTo>
                        <a:pt x="194" y="122"/>
                      </a:lnTo>
                      <a:lnTo>
                        <a:pt x="171" y="136"/>
                      </a:lnTo>
                      <a:lnTo>
                        <a:pt x="148" y="150"/>
                      </a:lnTo>
                      <a:lnTo>
                        <a:pt x="127" y="165"/>
                      </a:lnTo>
                      <a:lnTo>
                        <a:pt x="107" y="180"/>
                      </a:lnTo>
                      <a:lnTo>
                        <a:pt x="91" y="196"/>
                      </a:lnTo>
                      <a:lnTo>
                        <a:pt x="74" y="211"/>
                      </a:lnTo>
                      <a:lnTo>
                        <a:pt x="58" y="228"/>
                      </a:lnTo>
                      <a:lnTo>
                        <a:pt x="45" y="245"/>
                      </a:lnTo>
                      <a:lnTo>
                        <a:pt x="34" y="262"/>
                      </a:lnTo>
                      <a:lnTo>
                        <a:pt x="23" y="280"/>
                      </a:lnTo>
                      <a:lnTo>
                        <a:pt x="16" y="298"/>
                      </a:lnTo>
                      <a:lnTo>
                        <a:pt x="9" y="316"/>
                      </a:lnTo>
                      <a:lnTo>
                        <a:pt x="4" y="336"/>
                      </a:lnTo>
                      <a:lnTo>
                        <a:pt x="1" y="354"/>
                      </a:lnTo>
                      <a:lnTo>
                        <a:pt x="0" y="373"/>
                      </a:lnTo>
                      <a:lnTo>
                        <a:pt x="1" y="393"/>
                      </a:lnTo>
                      <a:lnTo>
                        <a:pt x="4" y="411"/>
                      </a:lnTo>
                      <a:lnTo>
                        <a:pt x="9" y="430"/>
                      </a:lnTo>
                      <a:lnTo>
                        <a:pt x="16" y="448"/>
                      </a:lnTo>
                      <a:lnTo>
                        <a:pt x="23" y="466"/>
                      </a:lnTo>
                      <a:lnTo>
                        <a:pt x="34" y="485"/>
                      </a:lnTo>
                      <a:lnTo>
                        <a:pt x="45" y="501"/>
                      </a:lnTo>
                      <a:lnTo>
                        <a:pt x="58" y="518"/>
                      </a:lnTo>
                      <a:lnTo>
                        <a:pt x="74" y="535"/>
                      </a:lnTo>
                      <a:lnTo>
                        <a:pt x="91" y="551"/>
                      </a:lnTo>
                      <a:lnTo>
                        <a:pt x="107" y="566"/>
                      </a:lnTo>
                      <a:lnTo>
                        <a:pt x="127" y="582"/>
                      </a:lnTo>
                      <a:lnTo>
                        <a:pt x="148" y="596"/>
                      </a:lnTo>
                      <a:lnTo>
                        <a:pt x="171" y="610"/>
                      </a:lnTo>
                      <a:lnTo>
                        <a:pt x="194" y="624"/>
                      </a:lnTo>
                      <a:lnTo>
                        <a:pt x="219" y="637"/>
                      </a:lnTo>
                      <a:lnTo>
                        <a:pt x="245" y="649"/>
                      </a:lnTo>
                      <a:lnTo>
                        <a:pt x="272" y="661"/>
                      </a:lnTo>
                      <a:lnTo>
                        <a:pt x="299" y="672"/>
                      </a:lnTo>
                      <a:lnTo>
                        <a:pt x="329" y="683"/>
                      </a:lnTo>
                      <a:lnTo>
                        <a:pt x="359" y="692"/>
                      </a:lnTo>
                      <a:lnTo>
                        <a:pt x="390" y="701"/>
                      </a:lnTo>
                      <a:lnTo>
                        <a:pt x="422" y="710"/>
                      </a:lnTo>
                      <a:lnTo>
                        <a:pt x="456" y="716"/>
                      </a:lnTo>
                      <a:lnTo>
                        <a:pt x="490" y="724"/>
                      </a:lnTo>
                      <a:lnTo>
                        <a:pt x="525" y="729"/>
                      </a:lnTo>
                      <a:lnTo>
                        <a:pt x="560" y="735"/>
                      </a:lnTo>
                      <a:lnTo>
                        <a:pt x="596" y="738"/>
                      </a:lnTo>
                      <a:lnTo>
                        <a:pt x="632" y="742"/>
                      </a:lnTo>
                      <a:lnTo>
                        <a:pt x="670" y="745"/>
                      </a:lnTo>
                      <a:lnTo>
                        <a:pt x="707" y="746"/>
                      </a:lnTo>
                      <a:lnTo>
                        <a:pt x="746" y="746"/>
                      </a:lnTo>
                      <a:lnTo>
                        <a:pt x="785" y="746"/>
                      </a:lnTo>
                      <a:lnTo>
                        <a:pt x="822" y="745"/>
                      </a:lnTo>
                      <a:lnTo>
                        <a:pt x="860" y="742"/>
                      </a:lnTo>
                      <a:lnTo>
                        <a:pt x="896" y="738"/>
                      </a:lnTo>
                      <a:lnTo>
                        <a:pt x="933" y="735"/>
                      </a:lnTo>
                      <a:lnTo>
                        <a:pt x="967" y="729"/>
                      </a:lnTo>
                      <a:lnTo>
                        <a:pt x="1002" y="724"/>
                      </a:lnTo>
                      <a:lnTo>
                        <a:pt x="1036" y="716"/>
                      </a:lnTo>
                      <a:lnTo>
                        <a:pt x="1070" y="710"/>
                      </a:lnTo>
                      <a:lnTo>
                        <a:pt x="1102" y="701"/>
                      </a:lnTo>
                      <a:lnTo>
                        <a:pt x="1133" y="692"/>
                      </a:lnTo>
                      <a:lnTo>
                        <a:pt x="1163" y="683"/>
                      </a:lnTo>
                      <a:lnTo>
                        <a:pt x="1193" y="672"/>
                      </a:lnTo>
                      <a:lnTo>
                        <a:pt x="1220" y="661"/>
                      </a:lnTo>
                      <a:lnTo>
                        <a:pt x="1247" y="649"/>
                      </a:lnTo>
                      <a:lnTo>
                        <a:pt x="1273" y="637"/>
                      </a:lnTo>
                      <a:lnTo>
                        <a:pt x="1298" y="624"/>
                      </a:lnTo>
                      <a:lnTo>
                        <a:pt x="1321" y="610"/>
                      </a:lnTo>
                      <a:lnTo>
                        <a:pt x="1344" y="596"/>
                      </a:lnTo>
                      <a:lnTo>
                        <a:pt x="1365" y="582"/>
                      </a:lnTo>
                      <a:lnTo>
                        <a:pt x="1385" y="566"/>
                      </a:lnTo>
                      <a:lnTo>
                        <a:pt x="1401" y="551"/>
                      </a:lnTo>
                      <a:lnTo>
                        <a:pt x="1418" y="535"/>
                      </a:lnTo>
                      <a:lnTo>
                        <a:pt x="1434" y="518"/>
                      </a:lnTo>
                      <a:lnTo>
                        <a:pt x="1447" y="501"/>
                      </a:lnTo>
                      <a:lnTo>
                        <a:pt x="1458" y="485"/>
                      </a:lnTo>
                      <a:lnTo>
                        <a:pt x="1469" y="466"/>
                      </a:lnTo>
                      <a:lnTo>
                        <a:pt x="1476" y="448"/>
                      </a:lnTo>
                      <a:lnTo>
                        <a:pt x="1483" y="430"/>
                      </a:lnTo>
                      <a:lnTo>
                        <a:pt x="1488" y="411"/>
                      </a:lnTo>
                      <a:lnTo>
                        <a:pt x="1491" y="393"/>
                      </a:lnTo>
                      <a:lnTo>
                        <a:pt x="1492" y="373"/>
                      </a:lnTo>
                      <a:lnTo>
                        <a:pt x="1491" y="354"/>
                      </a:lnTo>
                      <a:lnTo>
                        <a:pt x="1488" y="336"/>
                      </a:lnTo>
                      <a:lnTo>
                        <a:pt x="1483" y="316"/>
                      </a:lnTo>
                      <a:lnTo>
                        <a:pt x="1476" y="298"/>
                      </a:lnTo>
                      <a:lnTo>
                        <a:pt x="1469" y="280"/>
                      </a:lnTo>
                      <a:lnTo>
                        <a:pt x="1458" y="262"/>
                      </a:lnTo>
                      <a:lnTo>
                        <a:pt x="1447" y="245"/>
                      </a:lnTo>
                      <a:lnTo>
                        <a:pt x="1434" y="228"/>
                      </a:lnTo>
                      <a:lnTo>
                        <a:pt x="1418" y="211"/>
                      </a:lnTo>
                      <a:lnTo>
                        <a:pt x="1401" y="196"/>
                      </a:lnTo>
                      <a:lnTo>
                        <a:pt x="1385" y="180"/>
                      </a:lnTo>
                      <a:lnTo>
                        <a:pt x="1365" y="165"/>
                      </a:lnTo>
                      <a:lnTo>
                        <a:pt x="1344" y="150"/>
                      </a:lnTo>
                      <a:lnTo>
                        <a:pt x="1321" y="136"/>
                      </a:lnTo>
                      <a:lnTo>
                        <a:pt x="1298" y="122"/>
                      </a:lnTo>
                      <a:lnTo>
                        <a:pt x="1273" y="109"/>
                      </a:lnTo>
                      <a:lnTo>
                        <a:pt x="1247" y="97"/>
                      </a:lnTo>
                      <a:lnTo>
                        <a:pt x="1220" y="86"/>
                      </a:lnTo>
                      <a:lnTo>
                        <a:pt x="1193" y="74"/>
                      </a:lnTo>
                      <a:lnTo>
                        <a:pt x="1163" y="63"/>
                      </a:lnTo>
                      <a:lnTo>
                        <a:pt x="1133" y="54"/>
                      </a:lnTo>
                      <a:lnTo>
                        <a:pt x="1102" y="45"/>
                      </a:lnTo>
                      <a:lnTo>
                        <a:pt x="1070" y="36"/>
                      </a:lnTo>
                      <a:lnTo>
                        <a:pt x="1036" y="30"/>
                      </a:lnTo>
                      <a:lnTo>
                        <a:pt x="1002" y="22"/>
                      </a:lnTo>
                      <a:lnTo>
                        <a:pt x="967" y="17"/>
                      </a:lnTo>
                      <a:lnTo>
                        <a:pt x="933" y="12"/>
                      </a:lnTo>
                      <a:lnTo>
                        <a:pt x="896" y="8"/>
                      </a:lnTo>
                      <a:lnTo>
                        <a:pt x="860" y="4"/>
                      </a:lnTo>
                      <a:lnTo>
                        <a:pt x="822" y="1"/>
                      </a:lnTo>
                      <a:lnTo>
                        <a:pt x="785" y="0"/>
                      </a:lnTo>
                      <a:lnTo>
                        <a:pt x="746" y="0"/>
                      </a:lnTo>
                      <a:close/>
                      <a:moveTo>
                        <a:pt x="746" y="723"/>
                      </a:moveTo>
                      <a:lnTo>
                        <a:pt x="746" y="723"/>
                      </a:lnTo>
                      <a:lnTo>
                        <a:pt x="710" y="723"/>
                      </a:lnTo>
                      <a:lnTo>
                        <a:pt x="675" y="722"/>
                      </a:lnTo>
                      <a:lnTo>
                        <a:pt x="640" y="719"/>
                      </a:lnTo>
                      <a:lnTo>
                        <a:pt x="605" y="716"/>
                      </a:lnTo>
                      <a:lnTo>
                        <a:pt x="571" y="713"/>
                      </a:lnTo>
                      <a:lnTo>
                        <a:pt x="537" y="707"/>
                      </a:lnTo>
                      <a:lnTo>
                        <a:pt x="505" y="702"/>
                      </a:lnTo>
                      <a:lnTo>
                        <a:pt x="474" y="696"/>
                      </a:lnTo>
                      <a:lnTo>
                        <a:pt x="443" y="689"/>
                      </a:lnTo>
                      <a:lnTo>
                        <a:pt x="413" y="681"/>
                      </a:lnTo>
                      <a:lnTo>
                        <a:pt x="383" y="672"/>
                      </a:lnTo>
                      <a:lnTo>
                        <a:pt x="355" y="663"/>
                      </a:lnTo>
                      <a:lnTo>
                        <a:pt x="328" y="654"/>
                      </a:lnTo>
                      <a:lnTo>
                        <a:pt x="302" y="644"/>
                      </a:lnTo>
                      <a:lnTo>
                        <a:pt x="276" y="632"/>
                      </a:lnTo>
                      <a:lnTo>
                        <a:pt x="251" y="621"/>
                      </a:lnTo>
                      <a:lnTo>
                        <a:pt x="228" y="609"/>
                      </a:lnTo>
                      <a:lnTo>
                        <a:pt x="206" y="596"/>
                      </a:lnTo>
                      <a:lnTo>
                        <a:pt x="185" y="583"/>
                      </a:lnTo>
                      <a:lnTo>
                        <a:pt x="166" y="569"/>
                      </a:lnTo>
                      <a:lnTo>
                        <a:pt x="148" y="554"/>
                      </a:lnTo>
                      <a:lnTo>
                        <a:pt x="131" y="540"/>
                      </a:lnTo>
                      <a:lnTo>
                        <a:pt x="115" y="525"/>
                      </a:lnTo>
                      <a:lnTo>
                        <a:pt x="101" y="509"/>
                      </a:lnTo>
                      <a:lnTo>
                        <a:pt x="89" y="494"/>
                      </a:lnTo>
                      <a:lnTo>
                        <a:pt x="78" y="477"/>
                      </a:lnTo>
                      <a:lnTo>
                        <a:pt x="69" y="461"/>
                      </a:lnTo>
                      <a:lnTo>
                        <a:pt x="61" y="444"/>
                      </a:lnTo>
                      <a:lnTo>
                        <a:pt x="54" y="426"/>
                      </a:lnTo>
                      <a:lnTo>
                        <a:pt x="51" y="409"/>
                      </a:lnTo>
                      <a:lnTo>
                        <a:pt x="48" y="391"/>
                      </a:lnTo>
                      <a:lnTo>
                        <a:pt x="47" y="373"/>
                      </a:lnTo>
                      <a:lnTo>
                        <a:pt x="48" y="355"/>
                      </a:lnTo>
                      <a:lnTo>
                        <a:pt x="51" y="337"/>
                      </a:lnTo>
                      <a:lnTo>
                        <a:pt x="54" y="320"/>
                      </a:lnTo>
                      <a:lnTo>
                        <a:pt x="61" y="302"/>
                      </a:lnTo>
                      <a:lnTo>
                        <a:pt x="69" y="285"/>
                      </a:lnTo>
                      <a:lnTo>
                        <a:pt x="78" y="269"/>
                      </a:lnTo>
                      <a:lnTo>
                        <a:pt x="89" y="253"/>
                      </a:lnTo>
                      <a:lnTo>
                        <a:pt x="101" y="237"/>
                      </a:lnTo>
                      <a:lnTo>
                        <a:pt x="115" y="222"/>
                      </a:lnTo>
                      <a:lnTo>
                        <a:pt x="131" y="206"/>
                      </a:lnTo>
                      <a:lnTo>
                        <a:pt x="148" y="192"/>
                      </a:lnTo>
                      <a:lnTo>
                        <a:pt x="166" y="177"/>
                      </a:lnTo>
                      <a:lnTo>
                        <a:pt x="185" y="163"/>
                      </a:lnTo>
                      <a:lnTo>
                        <a:pt x="206" y="150"/>
                      </a:lnTo>
                      <a:lnTo>
                        <a:pt x="228" y="137"/>
                      </a:lnTo>
                      <a:lnTo>
                        <a:pt x="251" y="126"/>
                      </a:lnTo>
                      <a:lnTo>
                        <a:pt x="276" y="114"/>
                      </a:lnTo>
                      <a:lnTo>
                        <a:pt x="302" y="102"/>
                      </a:lnTo>
                      <a:lnTo>
                        <a:pt x="328" y="92"/>
                      </a:lnTo>
                      <a:lnTo>
                        <a:pt x="355" y="83"/>
                      </a:lnTo>
                      <a:lnTo>
                        <a:pt x="383" y="74"/>
                      </a:lnTo>
                      <a:lnTo>
                        <a:pt x="413" y="65"/>
                      </a:lnTo>
                      <a:lnTo>
                        <a:pt x="443" y="57"/>
                      </a:lnTo>
                      <a:lnTo>
                        <a:pt x="474" y="51"/>
                      </a:lnTo>
                      <a:lnTo>
                        <a:pt x="505" y="44"/>
                      </a:lnTo>
                      <a:lnTo>
                        <a:pt x="537" y="39"/>
                      </a:lnTo>
                      <a:lnTo>
                        <a:pt x="571" y="34"/>
                      </a:lnTo>
                      <a:lnTo>
                        <a:pt x="605" y="30"/>
                      </a:lnTo>
                      <a:lnTo>
                        <a:pt x="640" y="27"/>
                      </a:lnTo>
                      <a:lnTo>
                        <a:pt x="675" y="25"/>
                      </a:lnTo>
                      <a:lnTo>
                        <a:pt x="710" y="23"/>
                      </a:lnTo>
                      <a:lnTo>
                        <a:pt x="746" y="23"/>
                      </a:lnTo>
                      <a:lnTo>
                        <a:pt x="782" y="23"/>
                      </a:lnTo>
                      <a:lnTo>
                        <a:pt x="817" y="25"/>
                      </a:lnTo>
                      <a:lnTo>
                        <a:pt x="852" y="27"/>
                      </a:lnTo>
                      <a:lnTo>
                        <a:pt x="887" y="30"/>
                      </a:lnTo>
                      <a:lnTo>
                        <a:pt x="921" y="34"/>
                      </a:lnTo>
                      <a:lnTo>
                        <a:pt x="955" y="39"/>
                      </a:lnTo>
                      <a:lnTo>
                        <a:pt x="987" y="44"/>
                      </a:lnTo>
                      <a:lnTo>
                        <a:pt x="1018" y="51"/>
                      </a:lnTo>
                      <a:lnTo>
                        <a:pt x="1049" y="57"/>
                      </a:lnTo>
                      <a:lnTo>
                        <a:pt x="1079" y="65"/>
                      </a:lnTo>
                      <a:lnTo>
                        <a:pt x="1109" y="74"/>
                      </a:lnTo>
                      <a:lnTo>
                        <a:pt x="1137" y="83"/>
                      </a:lnTo>
                      <a:lnTo>
                        <a:pt x="1164" y="92"/>
                      </a:lnTo>
                      <a:lnTo>
                        <a:pt x="1190" y="102"/>
                      </a:lnTo>
                      <a:lnTo>
                        <a:pt x="1216" y="114"/>
                      </a:lnTo>
                      <a:lnTo>
                        <a:pt x="1241" y="126"/>
                      </a:lnTo>
                      <a:lnTo>
                        <a:pt x="1264" y="137"/>
                      </a:lnTo>
                      <a:lnTo>
                        <a:pt x="1286" y="150"/>
                      </a:lnTo>
                      <a:lnTo>
                        <a:pt x="1307" y="163"/>
                      </a:lnTo>
                      <a:lnTo>
                        <a:pt x="1326" y="177"/>
                      </a:lnTo>
                      <a:lnTo>
                        <a:pt x="1344" y="192"/>
                      </a:lnTo>
                      <a:lnTo>
                        <a:pt x="1361" y="206"/>
                      </a:lnTo>
                      <a:lnTo>
                        <a:pt x="1377" y="222"/>
                      </a:lnTo>
                      <a:lnTo>
                        <a:pt x="1391" y="237"/>
                      </a:lnTo>
                      <a:lnTo>
                        <a:pt x="1403" y="253"/>
                      </a:lnTo>
                      <a:lnTo>
                        <a:pt x="1414" y="269"/>
                      </a:lnTo>
                      <a:lnTo>
                        <a:pt x="1423" y="285"/>
                      </a:lnTo>
                      <a:lnTo>
                        <a:pt x="1431" y="302"/>
                      </a:lnTo>
                      <a:lnTo>
                        <a:pt x="1438" y="320"/>
                      </a:lnTo>
                      <a:lnTo>
                        <a:pt x="1441" y="337"/>
                      </a:lnTo>
                      <a:lnTo>
                        <a:pt x="1444" y="355"/>
                      </a:lnTo>
                      <a:lnTo>
                        <a:pt x="1445" y="373"/>
                      </a:lnTo>
                      <a:lnTo>
                        <a:pt x="1444" y="391"/>
                      </a:lnTo>
                      <a:lnTo>
                        <a:pt x="1441" y="409"/>
                      </a:lnTo>
                      <a:lnTo>
                        <a:pt x="1438" y="426"/>
                      </a:lnTo>
                      <a:lnTo>
                        <a:pt x="1431" y="444"/>
                      </a:lnTo>
                      <a:lnTo>
                        <a:pt x="1423" y="461"/>
                      </a:lnTo>
                      <a:lnTo>
                        <a:pt x="1414" y="477"/>
                      </a:lnTo>
                      <a:lnTo>
                        <a:pt x="1403" y="494"/>
                      </a:lnTo>
                      <a:lnTo>
                        <a:pt x="1391" y="509"/>
                      </a:lnTo>
                      <a:lnTo>
                        <a:pt x="1377" y="525"/>
                      </a:lnTo>
                      <a:lnTo>
                        <a:pt x="1361" y="540"/>
                      </a:lnTo>
                      <a:lnTo>
                        <a:pt x="1344" y="554"/>
                      </a:lnTo>
                      <a:lnTo>
                        <a:pt x="1326" y="569"/>
                      </a:lnTo>
                      <a:lnTo>
                        <a:pt x="1307" y="583"/>
                      </a:lnTo>
                      <a:lnTo>
                        <a:pt x="1286" y="596"/>
                      </a:lnTo>
                      <a:lnTo>
                        <a:pt x="1264" y="609"/>
                      </a:lnTo>
                      <a:lnTo>
                        <a:pt x="1241" y="621"/>
                      </a:lnTo>
                      <a:lnTo>
                        <a:pt x="1216" y="632"/>
                      </a:lnTo>
                      <a:lnTo>
                        <a:pt x="1190" y="644"/>
                      </a:lnTo>
                      <a:lnTo>
                        <a:pt x="1164" y="654"/>
                      </a:lnTo>
                      <a:lnTo>
                        <a:pt x="1137" y="663"/>
                      </a:lnTo>
                      <a:lnTo>
                        <a:pt x="1109" y="672"/>
                      </a:lnTo>
                      <a:lnTo>
                        <a:pt x="1079" y="681"/>
                      </a:lnTo>
                      <a:lnTo>
                        <a:pt x="1049" y="689"/>
                      </a:lnTo>
                      <a:lnTo>
                        <a:pt x="1018" y="696"/>
                      </a:lnTo>
                      <a:lnTo>
                        <a:pt x="987" y="702"/>
                      </a:lnTo>
                      <a:lnTo>
                        <a:pt x="955" y="707"/>
                      </a:lnTo>
                      <a:lnTo>
                        <a:pt x="921" y="713"/>
                      </a:lnTo>
                      <a:lnTo>
                        <a:pt x="887" y="716"/>
                      </a:lnTo>
                      <a:lnTo>
                        <a:pt x="852" y="719"/>
                      </a:lnTo>
                      <a:lnTo>
                        <a:pt x="817" y="722"/>
                      </a:lnTo>
                      <a:lnTo>
                        <a:pt x="782" y="723"/>
                      </a:lnTo>
                      <a:lnTo>
                        <a:pt x="746" y="72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  <p:sp>
              <p:nvSpPr>
                <p:cNvPr id="79" name="Freeform 102"/>
                <p:cNvSpPr>
                  <a:spLocks noChangeArrowheads="1"/>
                </p:cNvSpPr>
                <p:nvPr/>
              </p:nvSpPr>
              <p:spPr bwMode="auto">
                <a:xfrm>
                  <a:off x="8" y="4"/>
                  <a:ext cx="231" cy="116"/>
                </a:xfrm>
                <a:custGeom>
                  <a:avLst/>
                  <a:gdLst>
                    <a:gd name="T0" fmla="*/ 38 w 1398"/>
                    <a:gd name="T1" fmla="*/ 10 h 700"/>
                    <a:gd name="T2" fmla="*/ 38 w 1398"/>
                    <a:gd name="T3" fmla="*/ 12 h 700"/>
                    <a:gd name="T4" fmla="*/ 37 w 1398"/>
                    <a:gd name="T5" fmla="*/ 13 h 700"/>
                    <a:gd name="T6" fmla="*/ 36 w 1398"/>
                    <a:gd name="T7" fmla="*/ 14 h 700"/>
                    <a:gd name="T8" fmla="*/ 34 w 1398"/>
                    <a:gd name="T9" fmla="*/ 15 h 700"/>
                    <a:gd name="T10" fmla="*/ 33 w 1398"/>
                    <a:gd name="T11" fmla="*/ 16 h 700"/>
                    <a:gd name="T12" fmla="*/ 31 w 1398"/>
                    <a:gd name="T13" fmla="*/ 17 h 700"/>
                    <a:gd name="T14" fmla="*/ 28 w 1398"/>
                    <a:gd name="T15" fmla="*/ 18 h 700"/>
                    <a:gd name="T16" fmla="*/ 26 w 1398"/>
                    <a:gd name="T17" fmla="*/ 19 h 700"/>
                    <a:gd name="T18" fmla="*/ 23 w 1398"/>
                    <a:gd name="T19" fmla="*/ 19 h 700"/>
                    <a:gd name="T20" fmla="*/ 20 w 1398"/>
                    <a:gd name="T21" fmla="*/ 19 h 700"/>
                    <a:gd name="T22" fmla="*/ 18 w 1398"/>
                    <a:gd name="T23" fmla="*/ 19 h 700"/>
                    <a:gd name="T24" fmla="*/ 15 w 1398"/>
                    <a:gd name="T25" fmla="*/ 19 h 700"/>
                    <a:gd name="T26" fmla="*/ 13 w 1398"/>
                    <a:gd name="T27" fmla="*/ 19 h 700"/>
                    <a:gd name="T28" fmla="*/ 10 w 1398"/>
                    <a:gd name="T29" fmla="*/ 18 h 700"/>
                    <a:gd name="T30" fmla="*/ 8 w 1398"/>
                    <a:gd name="T31" fmla="*/ 17 h 700"/>
                    <a:gd name="T32" fmla="*/ 6 w 1398"/>
                    <a:gd name="T33" fmla="*/ 16 h 700"/>
                    <a:gd name="T34" fmla="*/ 4 w 1398"/>
                    <a:gd name="T35" fmla="*/ 15 h 700"/>
                    <a:gd name="T36" fmla="*/ 2 w 1398"/>
                    <a:gd name="T37" fmla="*/ 14 h 700"/>
                    <a:gd name="T38" fmla="*/ 1 w 1398"/>
                    <a:gd name="T39" fmla="*/ 13 h 700"/>
                    <a:gd name="T40" fmla="*/ 0 w 1398"/>
                    <a:gd name="T41" fmla="*/ 12 h 700"/>
                    <a:gd name="T42" fmla="*/ 0 w 1398"/>
                    <a:gd name="T43" fmla="*/ 10 h 700"/>
                    <a:gd name="T44" fmla="*/ 0 w 1398"/>
                    <a:gd name="T45" fmla="*/ 9 h 700"/>
                    <a:gd name="T46" fmla="*/ 0 w 1398"/>
                    <a:gd name="T47" fmla="*/ 8 h 700"/>
                    <a:gd name="T48" fmla="*/ 1 w 1398"/>
                    <a:gd name="T49" fmla="*/ 6 h 700"/>
                    <a:gd name="T50" fmla="*/ 2 w 1398"/>
                    <a:gd name="T51" fmla="*/ 5 h 700"/>
                    <a:gd name="T52" fmla="*/ 4 w 1398"/>
                    <a:gd name="T53" fmla="*/ 4 h 700"/>
                    <a:gd name="T54" fmla="*/ 6 w 1398"/>
                    <a:gd name="T55" fmla="*/ 3 h 700"/>
                    <a:gd name="T56" fmla="*/ 8 w 1398"/>
                    <a:gd name="T57" fmla="*/ 2 h 700"/>
                    <a:gd name="T58" fmla="*/ 10 w 1398"/>
                    <a:gd name="T59" fmla="*/ 1 h 700"/>
                    <a:gd name="T60" fmla="*/ 13 w 1398"/>
                    <a:gd name="T61" fmla="*/ 0 h 700"/>
                    <a:gd name="T62" fmla="*/ 15 w 1398"/>
                    <a:gd name="T63" fmla="*/ 0 h 700"/>
                    <a:gd name="T64" fmla="*/ 18 w 1398"/>
                    <a:gd name="T65" fmla="*/ 0 h 700"/>
                    <a:gd name="T66" fmla="*/ 20 w 1398"/>
                    <a:gd name="T67" fmla="*/ 0 h 700"/>
                    <a:gd name="T68" fmla="*/ 23 w 1398"/>
                    <a:gd name="T69" fmla="*/ 0 h 700"/>
                    <a:gd name="T70" fmla="*/ 26 w 1398"/>
                    <a:gd name="T71" fmla="*/ 0 h 700"/>
                    <a:gd name="T72" fmla="*/ 28 w 1398"/>
                    <a:gd name="T73" fmla="*/ 1 h 700"/>
                    <a:gd name="T74" fmla="*/ 31 w 1398"/>
                    <a:gd name="T75" fmla="*/ 2 h 700"/>
                    <a:gd name="T76" fmla="*/ 33 w 1398"/>
                    <a:gd name="T77" fmla="*/ 3 h 700"/>
                    <a:gd name="T78" fmla="*/ 34 w 1398"/>
                    <a:gd name="T79" fmla="*/ 4 h 700"/>
                    <a:gd name="T80" fmla="*/ 36 w 1398"/>
                    <a:gd name="T81" fmla="*/ 5 h 700"/>
                    <a:gd name="T82" fmla="*/ 37 w 1398"/>
                    <a:gd name="T83" fmla="*/ 6 h 700"/>
                    <a:gd name="T84" fmla="*/ 38 w 1398"/>
                    <a:gd name="T85" fmla="*/ 8 h 700"/>
                    <a:gd name="T86" fmla="*/ 38 w 1398"/>
                    <a:gd name="T87" fmla="*/ 9 h 700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398"/>
                    <a:gd name="T133" fmla="*/ 0 h 700"/>
                    <a:gd name="T134" fmla="*/ 1398 w 1398"/>
                    <a:gd name="T135" fmla="*/ 700 h 700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398" h="700">
                      <a:moveTo>
                        <a:pt x="1398" y="350"/>
                      </a:moveTo>
                      <a:lnTo>
                        <a:pt x="1398" y="350"/>
                      </a:lnTo>
                      <a:lnTo>
                        <a:pt x="1397" y="368"/>
                      </a:lnTo>
                      <a:lnTo>
                        <a:pt x="1394" y="386"/>
                      </a:lnTo>
                      <a:lnTo>
                        <a:pt x="1391" y="403"/>
                      </a:lnTo>
                      <a:lnTo>
                        <a:pt x="1384" y="421"/>
                      </a:lnTo>
                      <a:lnTo>
                        <a:pt x="1376" y="438"/>
                      </a:lnTo>
                      <a:lnTo>
                        <a:pt x="1367" y="454"/>
                      </a:lnTo>
                      <a:lnTo>
                        <a:pt x="1356" y="471"/>
                      </a:lnTo>
                      <a:lnTo>
                        <a:pt x="1344" y="486"/>
                      </a:lnTo>
                      <a:lnTo>
                        <a:pt x="1330" y="502"/>
                      </a:lnTo>
                      <a:lnTo>
                        <a:pt x="1314" y="517"/>
                      </a:lnTo>
                      <a:lnTo>
                        <a:pt x="1297" y="531"/>
                      </a:lnTo>
                      <a:lnTo>
                        <a:pt x="1279" y="546"/>
                      </a:lnTo>
                      <a:lnTo>
                        <a:pt x="1260" y="560"/>
                      </a:lnTo>
                      <a:lnTo>
                        <a:pt x="1239" y="573"/>
                      </a:lnTo>
                      <a:lnTo>
                        <a:pt x="1217" y="586"/>
                      </a:lnTo>
                      <a:lnTo>
                        <a:pt x="1194" y="598"/>
                      </a:lnTo>
                      <a:lnTo>
                        <a:pt x="1169" y="609"/>
                      </a:lnTo>
                      <a:lnTo>
                        <a:pt x="1143" y="621"/>
                      </a:lnTo>
                      <a:lnTo>
                        <a:pt x="1117" y="631"/>
                      </a:lnTo>
                      <a:lnTo>
                        <a:pt x="1090" y="640"/>
                      </a:lnTo>
                      <a:lnTo>
                        <a:pt x="1062" y="649"/>
                      </a:lnTo>
                      <a:lnTo>
                        <a:pt x="1032" y="658"/>
                      </a:lnTo>
                      <a:lnTo>
                        <a:pt x="1002" y="666"/>
                      </a:lnTo>
                      <a:lnTo>
                        <a:pt x="971" y="673"/>
                      </a:lnTo>
                      <a:lnTo>
                        <a:pt x="940" y="679"/>
                      </a:lnTo>
                      <a:lnTo>
                        <a:pt x="908" y="684"/>
                      </a:lnTo>
                      <a:lnTo>
                        <a:pt x="874" y="690"/>
                      </a:lnTo>
                      <a:lnTo>
                        <a:pt x="840" y="693"/>
                      </a:lnTo>
                      <a:lnTo>
                        <a:pt x="805" y="696"/>
                      </a:lnTo>
                      <a:lnTo>
                        <a:pt x="770" y="699"/>
                      </a:lnTo>
                      <a:lnTo>
                        <a:pt x="735" y="700"/>
                      </a:lnTo>
                      <a:lnTo>
                        <a:pt x="699" y="700"/>
                      </a:lnTo>
                      <a:lnTo>
                        <a:pt x="663" y="700"/>
                      </a:lnTo>
                      <a:lnTo>
                        <a:pt x="628" y="699"/>
                      </a:lnTo>
                      <a:lnTo>
                        <a:pt x="593" y="696"/>
                      </a:lnTo>
                      <a:lnTo>
                        <a:pt x="558" y="693"/>
                      </a:lnTo>
                      <a:lnTo>
                        <a:pt x="524" y="690"/>
                      </a:lnTo>
                      <a:lnTo>
                        <a:pt x="490" y="684"/>
                      </a:lnTo>
                      <a:lnTo>
                        <a:pt x="458" y="679"/>
                      </a:lnTo>
                      <a:lnTo>
                        <a:pt x="427" y="673"/>
                      </a:lnTo>
                      <a:lnTo>
                        <a:pt x="396" y="666"/>
                      </a:lnTo>
                      <a:lnTo>
                        <a:pt x="366" y="658"/>
                      </a:lnTo>
                      <a:lnTo>
                        <a:pt x="336" y="649"/>
                      </a:lnTo>
                      <a:lnTo>
                        <a:pt x="308" y="640"/>
                      </a:lnTo>
                      <a:lnTo>
                        <a:pt x="281" y="631"/>
                      </a:lnTo>
                      <a:lnTo>
                        <a:pt x="255" y="621"/>
                      </a:lnTo>
                      <a:lnTo>
                        <a:pt x="229" y="609"/>
                      </a:lnTo>
                      <a:lnTo>
                        <a:pt x="204" y="598"/>
                      </a:lnTo>
                      <a:lnTo>
                        <a:pt x="181" y="586"/>
                      </a:lnTo>
                      <a:lnTo>
                        <a:pt x="159" y="573"/>
                      </a:lnTo>
                      <a:lnTo>
                        <a:pt x="138" y="560"/>
                      </a:lnTo>
                      <a:lnTo>
                        <a:pt x="119" y="546"/>
                      </a:lnTo>
                      <a:lnTo>
                        <a:pt x="101" y="531"/>
                      </a:lnTo>
                      <a:lnTo>
                        <a:pt x="84" y="517"/>
                      </a:lnTo>
                      <a:lnTo>
                        <a:pt x="68" y="502"/>
                      </a:lnTo>
                      <a:lnTo>
                        <a:pt x="54" y="486"/>
                      </a:lnTo>
                      <a:lnTo>
                        <a:pt x="42" y="471"/>
                      </a:lnTo>
                      <a:lnTo>
                        <a:pt x="31" y="454"/>
                      </a:lnTo>
                      <a:lnTo>
                        <a:pt x="22" y="438"/>
                      </a:lnTo>
                      <a:lnTo>
                        <a:pt x="14" y="421"/>
                      </a:lnTo>
                      <a:lnTo>
                        <a:pt x="7" y="403"/>
                      </a:lnTo>
                      <a:lnTo>
                        <a:pt x="4" y="386"/>
                      </a:lnTo>
                      <a:lnTo>
                        <a:pt x="1" y="368"/>
                      </a:lnTo>
                      <a:lnTo>
                        <a:pt x="0" y="350"/>
                      </a:lnTo>
                      <a:lnTo>
                        <a:pt x="1" y="332"/>
                      </a:lnTo>
                      <a:lnTo>
                        <a:pt x="4" y="314"/>
                      </a:lnTo>
                      <a:lnTo>
                        <a:pt x="7" y="297"/>
                      </a:lnTo>
                      <a:lnTo>
                        <a:pt x="14" y="279"/>
                      </a:lnTo>
                      <a:lnTo>
                        <a:pt x="22" y="262"/>
                      </a:lnTo>
                      <a:lnTo>
                        <a:pt x="31" y="246"/>
                      </a:lnTo>
                      <a:lnTo>
                        <a:pt x="42" y="230"/>
                      </a:lnTo>
                      <a:lnTo>
                        <a:pt x="54" y="214"/>
                      </a:lnTo>
                      <a:lnTo>
                        <a:pt x="68" y="199"/>
                      </a:lnTo>
                      <a:lnTo>
                        <a:pt x="84" y="183"/>
                      </a:lnTo>
                      <a:lnTo>
                        <a:pt x="101" y="169"/>
                      </a:lnTo>
                      <a:lnTo>
                        <a:pt x="119" y="154"/>
                      </a:lnTo>
                      <a:lnTo>
                        <a:pt x="138" y="140"/>
                      </a:lnTo>
                      <a:lnTo>
                        <a:pt x="159" y="127"/>
                      </a:lnTo>
                      <a:lnTo>
                        <a:pt x="181" y="114"/>
                      </a:lnTo>
                      <a:lnTo>
                        <a:pt x="204" y="103"/>
                      </a:lnTo>
                      <a:lnTo>
                        <a:pt x="229" y="91"/>
                      </a:lnTo>
                      <a:lnTo>
                        <a:pt x="255" y="79"/>
                      </a:lnTo>
                      <a:lnTo>
                        <a:pt x="281" y="69"/>
                      </a:lnTo>
                      <a:lnTo>
                        <a:pt x="308" y="60"/>
                      </a:lnTo>
                      <a:lnTo>
                        <a:pt x="336" y="51"/>
                      </a:lnTo>
                      <a:lnTo>
                        <a:pt x="366" y="42"/>
                      </a:lnTo>
                      <a:lnTo>
                        <a:pt x="396" y="34"/>
                      </a:lnTo>
                      <a:lnTo>
                        <a:pt x="427" y="28"/>
                      </a:lnTo>
                      <a:lnTo>
                        <a:pt x="458" y="21"/>
                      </a:lnTo>
                      <a:lnTo>
                        <a:pt x="490" y="16"/>
                      </a:lnTo>
                      <a:lnTo>
                        <a:pt x="524" y="11"/>
                      </a:lnTo>
                      <a:lnTo>
                        <a:pt x="558" y="7"/>
                      </a:lnTo>
                      <a:lnTo>
                        <a:pt x="593" y="4"/>
                      </a:lnTo>
                      <a:lnTo>
                        <a:pt x="628" y="2"/>
                      </a:lnTo>
                      <a:lnTo>
                        <a:pt x="663" y="0"/>
                      </a:lnTo>
                      <a:lnTo>
                        <a:pt x="699" y="0"/>
                      </a:lnTo>
                      <a:lnTo>
                        <a:pt x="735" y="0"/>
                      </a:lnTo>
                      <a:lnTo>
                        <a:pt x="770" y="2"/>
                      </a:lnTo>
                      <a:lnTo>
                        <a:pt x="805" y="4"/>
                      </a:lnTo>
                      <a:lnTo>
                        <a:pt x="840" y="7"/>
                      </a:lnTo>
                      <a:lnTo>
                        <a:pt x="874" y="11"/>
                      </a:lnTo>
                      <a:lnTo>
                        <a:pt x="908" y="16"/>
                      </a:lnTo>
                      <a:lnTo>
                        <a:pt x="940" y="21"/>
                      </a:lnTo>
                      <a:lnTo>
                        <a:pt x="971" y="28"/>
                      </a:lnTo>
                      <a:lnTo>
                        <a:pt x="1002" y="34"/>
                      </a:lnTo>
                      <a:lnTo>
                        <a:pt x="1032" y="42"/>
                      </a:lnTo>
                      <a:lnTo>
                        <a:pt x="1062" y="51"/>
                      </a:lnTo>
                      <a:lnTo>
                        <a:pt x="1090" y="60"/>
                      </a:lnTo>
                      <a:lnTo>
                        <a:pt x="1117" y="69"/>
                      </a:lnTo>
                      <a:lnTo>
                        <a:pt x="1143" y="79"/>
                      </a:lnTo>
                      <a:lnTo>
                        <a:pt x="1169" y="91"/>
                      </a:lnTo>
                      <a:lnTo>
                        <a:pt x="1194" y="103"/>
                      </a:lnTo>
                      <a:lnTo>
                        <a:pt x="1217" y="114"/>
                      </a:lnTo>
                      <a:lnTo>
                        <a:pt x="1239" y="127"/>
                      </a:lnTo>
                      <a:lnTo>
                        <a:pt x="1260" y="140"/>
                      </a:lnTo>
                      <a:lnTo>
                        <a:pt x="1279" y="154"/>
                      </a:lnTo>
                      <a:lnTo>
                        <a:pt x="1297" y="169"/>
                      </a:lnTo>
                      <a:lnTo>
                        <a:pt x="1314" y="183"/>
                      </a:lnTo>
                      <a:lnTo>
                        <a:pt x="1330" y="199"/>
                      </a:lnTo>
                      <a:lnTo>
                        <a:pt x="1344" y="214"/>
                      </a:lnTo>
                      <a:lnTo>
                        <a:pt x="1356" y="230"/>
                      </a:lnTo>
                      <a:lnTo>
                        <a:pt x="1367" y="246"/>
                      </a:lnTo>
                      <a:lnTo>
                        <a:pt x="1376" y="262"/>
                      </a:lnTo>
                      <a:lnTo>
                        <a:pt x="1384" y="279"/>
                      </a:lnTo>
                      <a:lnTo>
                        <a:pt x="1391" y="297"/>
                      </a:lnTo>
                      <a:lnTo>
                        <a:pt x="1394" y="314"/>
                      </a:lnTo>
                      <a:lnTo>
                        <a:pt x="1397" y="332"/>
                      </a:lnTo>
                      <a:lnTo>
                        <a:pt x="1398" y="35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F3F3F"/>
                    </a:gs>
                    <a:gs pos="100000">
                      <a:srgbClr val="0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6857872" y="1874559"/>
              <a:ext cx="532123" cy="836326"/>
              <a:chOff x="5810678" y="1013592"/>
              <a:chExt cx="422361" cy="663816"/>
            </a:xfrm>
          </p:grpSpPr>
          <p:sp>
            <p:nvSpPr>
              <p:cNvPr id="70" name="Oval 87"/>
              <p:cNvSpPr>
                <a:spLocks noChangeArrowheads="1"/>
              </p:cNvSpPr>
              <p:nvPr/>
            </p:nvSpPr>
            <p:spPr bwMode="auto">
              <a:xfrm>
                <a:off x="5825802" y="1341437"/>
                <a:ext cx="392112" cy="13493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>
                <a:off x="5810678" y="1013592"/>
                <a:ext cx="422361" cy="663816"/>
                <a:chOff x="5003908" y="1255262"/>
                <a:chExt cx="897741" cy="1410961"/>
              </a:xfrm>
            </p:grpSpPr>
            <p:sp>
              <p:nvSpPr>
                <p:cNvPr id="72" name="Freeform 36"/>
                <p:cNvSpPr>
                  <a:spLocks/>
                </p:cNvSpPr>
                <p:nvPr/>
              </p:nvSpPr>
              <p:spPr bwMode="auto">
                <a:xfrm>
                  <a:off x="5003908" y="1768482"/>
                  <a:ext cx="897741" cy="897741"/>
                </a:xfrm>
                <a:prstGeom prst="ellipse">
                  <a:avLst/>
                </a:prstGeom>
                <a:solidFill>
                  <a:srgbClr val="E93E3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 dirty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73" name="Freeform 38"/>
                <p:cNvSpPr>
                  <a:spLocks/>
                </p:cNvSpPr>
                <p:nvPr/>
              </p:nvSpPr>
              <p:spPr bwMode="auto">
                <a:xfrm>
                  <a:off x="5069568" y="1255262"/>
                  <a:ext cx="766422" cy="25080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74" name="Oval 39"/>
                <p:cNvSpPr>
                  <a:spLocks noChangeArrowheads="1"/>
                </p:cNvSpPr>
                <p:nvPr/>
              </p:nvSpPr>
              <p:spPr bwMode="auto">
                <a:xfrm>
                  <a:off x="5365810" y="1275260"/>
                  <a:ext cx="180773" cy="1634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64" name="TextBox 59"/>
            <p:cNvSpPr txBox="1">
              <a:spLocks noChangeArrowheads="1"/>
            </p:cNvSpPr>
            <p:nvPr/>
          </p:nvSpPr>
          <p:spPr bwMode="auto">
            <a:xfrm flipH="1">
              <a:off x="7533269" y="2163449"/>
              <a:ext cx="3576008" cy="447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）劳动创造了人本身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59"/>
            <p:cNvSpPr txBox="1">
              <a:spLocks noChangeArrowheads="1"/>
            </p:cNvSpPr>
            <p:nvPr/>
          </p:nvSpPr>
          <p:spPr bwMode="auto">
            <a:xfrm flipH="1">
              <a:off x="7533269" y="3240073"/>
              <a:ext cx="3559284" cy="447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）劳动创造了人类生活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矩形 47"/>
            <p:cNvSpPr>
              <a:spLocks noChangeArrowheads="1"/>
            </p:cNvSpPr>
            <p:nvPr/>
          </p:nvSpPr>
          <p:spPr bwMode="auto">
            <a:xfrm>
              <a:off x="7711868" y="5035588"/>
              <a:ext cx="3575614" cy="918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191" tIns="57595" rIns="115191" bIns="57595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劳动不仅创造了人与自然的关系，还形成了人与人之间的关系，而这些关系成为人类社会的基本关系。</a:t>
              </a:r>
            </a:p>
          </p:txBody>
        </p:sp>
        <p:sp>
          <p:nvSpPr>
            <p:cNvPr id="67" name="TextBox 59"/>
            <p:cNvSpPr txBox="1">
              <a:spLocks noChangeArrowheads="1"/>
            </p:cNvSpPr>
            <p:nvPr/>
          </p:nvSpPr>
          <p:spPr bwMode="auto">
            <a:xfrm flipH="1">
              <a:off x="7643309" y="4484293"/>
              <a:ext cx="3644173" cy="447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）劳动创造了社会关系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47"/>
            <p:cNvSpPr>
              <a:spLocks noChangeArrowheads="1"/>
            </p:cNvSpPr>
            <p:nvPr/>
          </p:nvSpPr>
          <p:spPr bwMode="auto">
            <a:xfrm>
              <a:off x="7533269" y="2510537"/>
              <a:ext cx="3575614" cy="61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191" tIns="57595" rIns="115191" bIns="57595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当人类通过劳动作用于自然并改变自然时，也就同时改变了人类本身。</a:t>
              </a:r>
            </a:p>
          </p:txBody>
        </p:sp>
        <p:pic>
          <p:nvPicPr>
            <p:cNvPr id="69" name="图片 68">
              <a:extLst>
                <a:ext uri="{FF2B5EF4-FFF2-40B4-BE49-F238E27FC236}">
                  <a16:creationId xmlns="" xmlns:a16="http://schemas.microsoft.com/office/drawing/2014/main" id="{618C9993-6F6D-4BC7-B89F-36F2EC7226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287" y="1713439"/>
              <a:ext cx="4462464" cy="4462464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7823178" y="4403824"/>
            <a:ext cx="34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没有劳动就没有生命的存在，更没有人类的生活。</a:t>
            </a:r>
          </a:p>
        </p:txBody>
      </p:sp>
      <p:sp>
        <p:nvSpPr>
          <p:cNvPr id="52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266995" y="396187"/>
            <a:ext cx="5200682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一、劳动促进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社会发展</a:t>
            </a:r>
          </a:p>
        </p:txBody>
      </p:sp>
    </p:spTree>
    <p:extLst>
      <p:ext uri="{BB962C8B-B14F-4D97-AF65-F5344CB8AC3E}">
        <p14:creationId xmlns:p14="http://schemas.microsoft.com/office/powerpoint/2010/main" val="2701366667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486254" y="3030604"/>
            <a:ext cx="9358209" cy="1967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人类并不只满足于物质财富，也需要精神食粮，这二者都需要通过劳动来满足，也只有通过劳动，人类才能生存和发展。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不生产粮食，我们不能获得可口的食物；因此，我们没有理由不热爱劳动、不辛勤劳动。</a:t>
            </a:r>
          </a:p>
        </p:txBody>
      </p:sp>
      <p:sp>
        <p:nvSpPr>
          <p:cNvPr id="4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1189917" y="1334449"/>
            <a:ext cx="5200682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一、劳动促进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社会发展</a:t>
            </a:r>
          </a:p>
        </p:txBody>
      </p:sp>
    </p:spTree>
    <p:extLst>
      <p:ext uri="{BB962C8B-B14F-4D97-AF65-F5344CB8AC3E}">
        <p14:creationId xmlns:p14="http://schemas.microsoft.com/office/powerpoint/2010/main" val="2017165825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845196" y="1141939"/>
            <a:ext cx="930314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（二）</a:t>
            </a:r>
            <a:r>
              <a:rPr lang="zh-CN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、中国共产党对马克思主义的劳动观做了创造性实践和发展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002814" y="2000232"/>
            <a:ext cx="10186425" cy="4225436"/>
            <a:chOff x="615287" y="1713439"/>
            <a:chExt cx="10757838" cy="4462464"/>
          </a:xfrm>
        </p:grpSpPr>
        <p:grpSp>
          <p:nvGrpSpPr>
            <p:cNvPr id="57" name="组合 56"/>
            <p:cNvGrpSpPr/>
            <p:nvPr/>
          </p:nvGrpSpPr>
          <p:grpSpPr>
            <a:xfrm>
              <a:off x="6857872" y="3306048"/>
              <a:ext cx="532123" cy="598139"/>
              <a:chOff x="5810678" y="1001615"/>
              <a:chExt cx="422361" cy="474760"/>
            </a:xfrm>
          </p:grpSpPr>
          <p:sp>
            <p:nvSpPr>
              <p:cNvPr id="98" name="Oval 87"/>
              <p:cNvSpPr>
                <a:spLocks noChangeArrowheads="1"/>
              </p:cNvSpPr>
              <p:nvPr/>
            </p:nvSpPr>
            <p:spPr bwMode="auto">
              <a:xfrm>
                <a:off x="5825802" y="1341437"/>
                <a:ext cx="392112" cy="13493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99" name="组合 98"/>
              <p:cNvGrpSpPr/>
              <p:nvPr/>
            </p:nvGrpSpPr>
            <p:grpSpPr>
              <a:xfrm>
                <a:off x="5810678" y="1001615"/>
                <a:ext cx="422361" cy="422361"/>
                <a:chOff x="5003908" y="1229805"/>
                <a:chExt cx="897741" cy="897741"/>
              </a:xfrm>
            </p:grpSpPr>
            <p:sp>
              <p:nvSpPr>
                <p:cNvPr id="100" name="Freeform 36"/>
                <p:cNvSpPr>
                  <a:spLocks/>
                </p:cNvSpPr>
                <p:nvPr/>
              </p:nvSpPr>
              <p:spPr bwMode="auto">
                <a:xfrm>
                  <a:off x="5003908" y="1229805"/>
                  <a:ext cx="897741" cy="897741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01" name="Freeform 38"/>
                <p:cNvSpPr>
                  <a:spLocks/>
                </p:cNvSpPr>
                <p:nvPr/>
              </p:nvSpPr>
              <p:spPr bwMode="auto">
                <a:xfrm>
                  <a:off x="5069568" y="1255262"/>
                  <a:ext cx="766422" cy="25080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02" name="Oval 39"/>
                <p:cNvSpPr>
                  <a:spLocks noChangeArrowheads="1"/>
                </p:cNvSpPr>
                <p:nvPr/>
              </p:nvSpPr>
              <p:spPr bwMode="auto">
                <a:xfrm>
                  <a:off x="5365810" y="1275260"/>
                  <a:ext cx="180773" cy="1634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4399918" y="5204908"/>
              <a:ext cx="830668" cy="950026"/>
              <a:chOff x="3299776" y="3943350"/>
              <a:chExt cx="659325" cy="754063"/>
            </a:xfrm>
          </p:grpSpPr>
          <p:sp>
            <p:nvSpPr>
              <p:cNvPr id="92" name="Oval 8"/>
              <p:cNvSpPr>
                <a:spLocks noChangeArrowheads="1"/>
              </p:cNvSpPr>
              <p:nvPr/>
            </p:nvSpPr>
            <p:spPr bwMode="auto">
              <a:xfrm>
                <a:off x="3311607" y="4478284"/>
                <a:ext cx="634587" cy="219129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93" name="Group 4"/>
              <p:cNvGrpSpPr>
                <a:grpSpLocks/>
              </p:cNvGrpSpPr>
              <p:nvPr/>
            </p:nvGrpSpPr>
            <p:grpSpPr bwMode="auto">
              <a:xfrm>
                <a:off x="3299776" y="3943350"/>
                <a:ext cx="659325" cy="658462"/>
                <a:chOff x="0" y="0"/>
                <a:chExt cx="1089" cy="1089"/>
              </a:xfrm>
            </p:grpSpPr>
            <p:sp>
              <p:nvSpPr>
                <p:cNvPr id="94" name="Oval 1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EBEBE"/>
                    </a:gs>
                    <a:gs pos="100000">
                      <a:srgbClr val="6E6E6E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grpSp>
              <p:nvGrpSpPr>
                <p:cNvPr id="95" name="Group 6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6"/>
                  <a:chOff x="0" y="0"/>
                  <a:chExt cx="907" cy="295"/>
                </a:xfrm>
              </p:grpSpPr>
              <p:sp>
                <p:nvSpPr>
                  <p:cNvPr id="96" name="Freeform 12"/>
                  <p:cNvSpPr>
                    <a:spLocks noChangeArrowheads="1"/>
                  </p:cNvSpPr>
                  <p:nvPr/>
                </p:nvSpPr>
                <p:spPr bwMode="auto">
                  <a:xfrm>
                    <a:off x="4" y="-1"/>
                    <a:ext cx="903" cy="296"/>
                  </a:xfrm>
                  <a:custGeom>
                    <a:avLst/>
                    <a:gdLst>
                      <a:gd name="T0" fmla="*/ 0 w 4756"/>
                      <a:gd name="T1" fmla="*/ 296 h 1576"/>
                      <a:gd name="T2" fmla="*/ 9 w 4756"/>
                      <a:gd name="T3" fmla="*/ 275 h 1576"/>
                      <a:gd name="T4" fmla="*/ 21 w 4756"/>
                      <a:gd name="T5" fmla="*/ 254 h 1576"/>
                      <a:gd name="T6" fmla="*/ 32 w 4756"/>
                      <a:gd name="T7" fmla="*/ 233 h 1576"/>
                      <a:gd name="T8" fmla="*/ 45 w 4756"/>
                      <a:gd name="T9" fmla="*/ 214 h 1576"/>
                      <a:gd name="T10" fmla="*/ 59 w 4756"/>
                      <a:gd name="T11" fmla="*/ 195 h 1576"/>
                      <a:gd name="T12" fmla="*/ 73 w 4756"/>
                      <a:gd name="T13" fmla="*/ 177 h 1576"/>
                      <a:gd name="T14" fmla="*/ 89 w 4756"/>
                      <a:gd name="T15" fmla="*/ 159 h 1576"/>
                      <a:gd name="T16" fmla="*/ 105 w 4756"/>
                      <a:gd name="T17" fmla="*/ 142 h 1576"/>
                      <a:gd name="T18" fmla="*/ 113 w 4756"/>
                      <a:gd name="T19" fmla="*/ 134 h 1576"/>
                      <a:gd name="T20" fmla="*/ 131 w 4756"/>
                      <a:gd name="T21" fmla="*/ 118 h 1576"/>
                      <a:gd name="T22" fmla="*/ 149 w 4756"/>
                      <a:gd name="T23" fmla="*/ 103 h 1576"/>
                      <a:gd name="T24" fmla="*/ 168 w 4756"/>
                      <a:gd name="T25" fmla="*/ 89 h 1576"/>
                      <a:gd name="T26" fmla="*/ 187 w 4756"/>
                      <a:gd name="T27" fmla="*/ 76 h 1576"/>
                      <a:gd name="T28" fmla="*/ 207 w 4756"/>
                      <a:gd name="T29" fmla="*/ 64 h 1576"/>
                      <a:gd name="T30" fmla="*/ 228 w 4756"/>
                      <a:gd name="T31" fmla="*/ 53 h 1576"/>
                      <a:gd name="T32" fmla="*/ 250 w 4756"/>
                      <a:gd name="T33" fmla="*/ 43 h 1576"/>
                      <a:gd name="T34" fmla="*/ 261 w 4756"/>
                      <a:gd name="T35" fmla="*/ 38 h 1576"/>
                      <a:gd name="T36" fmla="*/ 283 w 4756"/>
                      <a:gd name="T37" fmla="*/ 29 h 1576"/>
                      <a:gd name="T38" fmla="*/ 306 w 4756"/>
                      <a:gd name="T39" fmla="*/ 22 h 1576"/>
                      <a:gd name="T40" fmla="*/ 329 w 4756"/>
                      <a:gd name="T41" fmla="*/ 15 h 1576"/>
                      <a:gd name="T42" fmla="*/ 353 w 4756"/>
                      <a:gd name="T43" fmla="*/ 10 h 1576"/>
                      <a:gd name="T44" fmla="*/ 377 w 4756"/>
                      <a:gd name="T45" fmla="*/ 6 h 1576"/>
                      <a:gd name="T46" fmla="*/ 401 w 4756"/>
                      <a:gd name="T47" fmla="*/ 2 h 1576"/>
                      <a:gd name="T48" fmla="*/ 426 w 4756"/>
                      <a:gd name="T49" fmla="*/ 0 h 1576"/>
                      <a:gd name="T50" fmla="*/ 451 w 4756"/>
                      <a:gd name="T51" fmla="*/ 0 h 1576"/>
                      <a:gd name="T52" fmla="*/ 464 w 4756"/>
                      <a:gd name="T53" fmla="*/ 0 h 1576"/>
                      <a:gd name="T54" fmla="*/ 489 w 4756"/>
                      <a:gd name="T55" fmla="*/ 2 h 1576"/>
                      <a:gd name="T56" fmla="*/ 514 w 4756"/>
                      <a:gd name="T57" fmla="*/ 4 h 1576"/>
                      <a:gd name="T58" fmla="*/ 538 w 4756"/>
                      <a:gd name="T59" fmla="*/ 8 h 1576"/>
                      <a:gd name="T60" fmla="*/ 562 w 4756"/>
                      <a:gd name="T61" fmla="*/ 12 h 1576"/>
                      <a:gd name="T62" fmla="*/ 586 w 4756"/>
                      <a:gd name="T63" fmla="*/ 18 h 1576"/>
                      <a:gd name="T64" fmla="*/ 609 w 4756"/>
                      <a:gd name="T65" fmla="*/ 26 h 1576"/>
                      <a:gd name="T66" fmla="*/ 631 w 4756"/>
                      <a:gd name="T67" fmla="*/ 33 h 1576"/>
                      <a:gd name="T68" fmla="*/ 642 w 4756"/>
                      <a:gd name="T69" fmla="*/ 38 h 1576"/>
                      <a:gd name="T70" fmla="*/ 664 w 4756"/>
                      <a:gd name="T71" fmla="*/ 48 h 1576"/>
                      <a:gd name="T72" fmla="*/ 685 w 4756"/>
                      <a:gd name="T73" fmla="*/ 59 h 1576"/>
                      <a:gd name="T74" fmla="*/ 706 w 4756"/>
                      <a:gd name="T75" fmla="*/ 70 h 1576"/>
                      <a:gd name="T76" fmla="*/ 726 w 4756"/>
                      <a:gd name="T77" fmla="*/ 83 h 1576"/>
                      <a:gd name="T78" fmla="*/ 745 w 4756"/>
                      <a:gd name="T79" fmla="*/ 96 h 1576"/>
                      <a:gd name="T80" fmla="*/ 763 w 4756"/>
                      <a:gd name="T81" fmla="*/ 111 h 1576"/>
                      <a:gd name="T82" fmla="*/ 781 w 4756"/>
                      <a:gd name="T83" fmla="*/ 126 h 1576"/>
                      <a:gd name="T84" fmla="*/ 798 w 4756"/>
                      <a:gd name="T85" fmla="*/ 142 h 1576"/>
                      <a:gd name="T86" fmla="*/ 806 w 4756"/>
                      <a:gd name="T87" fmla="*/ 150 h 1576"/>
                      <a:gd name="T88" fmla="*/ 822 w 4756"/>
                      <a:gd name="T89" fmla="*/ 168 h 1576"/>
                      <a:gd name="T90" fmla="*/ 837 w 4756"/>
                      <a:gd name="T91" fmla="*/ 186 h 1576"/>
                      <a:gd name="T92" fmla="*/ 851 w 4756"/>
                      <a:gd name="T93" fmla="*/ 204 h 1576"/>
                      <a:gd name="T94" fmla="*/ 864 w 4756"/>
                      <a:gd name="T95" fmla="*/ 224 h 1576"/>
                      <a:gd name="T96" fmla="*/ 877 w 4756"/>
                      <a:gd name="T97" fmla="*/ 243 h 1576"/>
                      <a:gd name="T98" fmla="*/ 888 w 4756"/>
                      <a:gd name="T99" fmla="*/ 264 h 1576"/>
                      <a:gd name="T100" fmla="*/ 898 w 4756"/>
                      <a:gd name="T101" fmla="*/ 285 h 1576"/>
                      <a:gd name="T102" fmla="*/ 0 w 4756"/>
                      <a:gd name="T103" fmla="*/ 296 h 157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4756"/>
                      <a:gd name="T157" fmla="*/ 0 h 1576"/>
                      <a:gd name="T158" fmla="*/ 4756 w 4756"/>
                      <a:gd name="T159" fmla="*/ 1576 h 157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86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3024"/>
                  </a:p>
                </p:txBody>
              </p:sp>
              <p:sp>
                <p:nvSpPr>
                  <p:cNvPr id="97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3024">
                      <a:solidFill>
                        <a:srgbClr val="000000"/>
                      </a:solidFill>
                      <a:latin typeface="Calibri" pitchFamily="34" charset="0"/>
                      <a:sym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59" name="组合 58"/>
            <p:cNvGrpSpPr/>
            <p:nvPr/>
          </p:nvGrpSpPr>
          <p:grpSpPr>
            <a:xfrm>
              <a:off x="5442592" y="4976902"/>
              <a:ext cx="591052" cy="678019"/>
              <a:chOff x="4127375" y="3762375"/>
              <a:chExt cx="469135" cy="538163"/>
            </a:xfrm>
          </p:grpSpPr>
          <p:sp>
            <p:nvSpPr>
              <p:cNvPr id="86" name="Oval 68"/>
              <p:cNvSpPr>
                <a:spLocks noChangeArrowheads="1"/>
              </p:cNvSpPr>
              <p:nvPr/>
            </p:nvSpPr>
            <p:spPr bwMode="auto">
              <a:xfrm>
                <a:off x="4137324" y="4143382"/>
                <a:ext cx="450768" cy="157156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87" name="Group 17"/>
              <p:cNvGrpSpPr>
                <a:grpSpLocks/>
              </p:cNvGrpSpPr>
              <p:nvPr/>
            </p:nvGrpSpPr>
            <p:grpSpPr bwMode="auto">
              <a:xfrm>
                <a:off x="4127375" y="3762375"/>
                <a:ext cx="469135" cy="469934"/>
                <a:chOff x="-1" y="0"/>
                <a:chExt cx="1089" cy="1089"/>
              </a:xfrm>
            </p:grpSpPr>
            <p:sp>
              <p:nvSpPr>
                <p:cNvPr id="88" name="Oval 70"/>
                <p:cNvSpPr>
                  <a:spLocks noChangeArrowheads="1"/>
                </p:cNvSpPr>
                <p:nvPr/>
              </p:nvSpPr>
              <p:spPr bwMode="auto">
                <a:xfrm>
                  <a:off x="-1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1D1D1"/>
                    </a:gs>
                    <a:gs pos="100000">
                      <a:srgbClr val="787878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grpSp>
              <p:nvGrpSpPr>
                <p:cNvPr id="89" name="Group 19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6"/>
                  <a:chOff x="0" y="0"/>
                  <a:chExt cx="907" cy="295"/>
                </a:xfrm>
              </p:grpSpPr>
              <p:sp>
                <p:nvSpPr>
                  <p:cNvPr id="90" name="Freeform 72"/>
                  <p:cNvSpPr>
                    <a:spLocks noChangeArrowheads="1"/>
                  </p:cNvSpPr>
                  <p:nvPr/>
                </p:nvSpPr>
                <p:spPr bwMode="auto">
                  <a:xfrm>
                    <a:off x="-1" y="-1"/>
                    <a:ext cx="909" cy="297"/>
                  </a:xfrm>
                  <a:custGeom>
                    <a:avLst/>
                    <a:gdLst>
                      <a:gd name="T0" fmla="*/ 0 w 4756"/>
                      <a:gd name="T1" fmla="*/ 297 h 1576"/>
                      <a:gd name="T2" fmla="*/ 10 w 4756"/>
                      <a:gd name="T3" fmla="*/ 276 h 1576"/>
                      <a:gd name="T4" fmla="*/ 21 w 4756"/>
                      <a:gd name="T5" fmla="*/ 254 h 1576"/>
                      <a:gd name="T6" fmla="*/ 32 w 4756"/>
                      <a:gd name="T7" fmla="*/ 234 h 1576"/>
                      <a:gd name="T8" fmla="*/ 45 w 4756"/>
                      <a:gd name="T9" fmla="*/ 214 h 1576"/>
                      <a:gd name="T10" fmla="*/ 59 w 4756"/>
                      <a:gd name="T11" fmla="*/ 195 h 1576"/>
                      <a:gd name="T12" fmla="*/ 74 w 4756"/>
                      <a:gd name="T13" fmla="*/ 177 h 1576"/>
                      <a:gd name="T14" fmla="*/ 89 w 4756"/>
                      <a:gd name="T15" fmla="*/ 159 h 1576"/>
                      <a:gd name="T16" fmla="*/ 106 w 4756"/>
                      <a:gd name="T17" fmla="*/ 142 h 1576"/>
                      <a:gd name="T18" fmla="*/ 114 w 4756"/>
                      <a:gd name="T19" fmla="*/ 134 h 1576"/>
                      <a:gd name="T20" fmla="*/ 131 w 4756"/>
                      <a:gd name="T21" fmla="*/ 119 h 1576"/>
                      <a:gd name="T22" fmla="*/ 150 w 4756"/>
                      <a:gd name="T23" fmla="*/ 104 h 1576"/>
                      <a:gd name="T24" fmla="*/ 169 w 4756"/>
                      <a:gd name="T25" fmla="*/ 90 h 1576"/>
                      <a:gd name="T26" fmla="*/ 188 w 4756"/>
                      <a:gd name="T27" fmla="*/ 77 h 1576"/>
                      <a:gd name="T28" fmla="*/ 209 w 4756"/>
                      <a:gd name="T29" fmla="*/ 64 h 1576"/>
                      <a:gd name="T30" fmla="*/ 230 w 4756"/>
                      <a:gd name="T31" fmla="*/ 53 h 1576"/>
                      <a:gd name="T32" fmla="*/ 252 w 4756"/>
                      <a:gd name="T33" fmla="*/ 43 h 1576"/>
                      <a:gd name="T34" fmla="*/ 263 w 4756"/>
                      <a:gd name="T35" fmla="*/ 38 h 1576"/>
                      <a:gd name="T36" fmla="*/ 285 w 4756"/>
                      <a:gd name="T37" fmla="*/ 29 h 1576"/>
                      <a:gd name="T38" fmla="*/ 308 w 4756"/>
                      <a:gd name="T39" fmla="*/ 22 h 1576"/>
                      <a:gd name="T40" fmla="*/ 331 w 4756"/>
                      <a:gd name="T41" fmla="*/ 15 h 1576"/>
                      <a:gd name="T42" fmla="*/ 355 w 4756"/>
                      <a:gd name="T43" fmla="*/ 10 h 1576"/>
                      <a:gd name="T44" fmla="*/ 379 w 4756"/>
                      <a:gd name="T45" fmla="*/ 6 h 1576"/>
                      <a:gd name="T46" fmla="*/ 404 w 4756"/>
                      <a:gd name="T47" fmla="*/ 2 h 1576"/>
                      <a:gd name="T48" fmla="*/ 429 w 4756"/>
                      <a:gd name="T49" fmla="*/ 0 h 1576"/>
                      <a:gd name="T50" fmla="*/ 455 w 4756"/>
                      <a:gd name="T51" fmla="*/ 0 h 1576"/>
                      <a:gd name="T52" fmla="*/ 467 w 4756"/>
                      <a:gd name="T53" fmla="*/ 0 h 1576"/>
                      <a:gd name="T54" fmla="*/ 492 w 4756"/>
                      <a:gd name="T55" fmla="*/ 2 h 1576"/>
                      <a:gd name="T56" fmla="*/ 517 w 4756"/>
                      <a:gd name="T57" fmla="*/ 4 h 1576"/>
                      <a:gd name="T58" fmla="*/ 542 w 4756"/>
                      <a:gd name="T59" fmla="*/ 8 h 1576"/>
                      <a:gd name="T60" fmla="*/ 566 w 4756"/>
                      <a:gd name="T61" fmla="*/ 12 h 1576"/>
                      <a:gd name="T62" fmla="*/ 589 w 4756"/>
                      <a:gd name="T63" fmla="*/ 18 h 1576"/>
                      <a:gd name="T64" fmla="*/ 613 w 4756"/>
                      <a:gd name="T65" fmla="*/ 26 h 1576"/>
                      <a:gd name="T66" fmla="*/ 635 w 4756"/>
                      <a:gd name="T67" fmla="*/ 34 h 1576"/>
                      <a:gd name="T68" fmla="*/ 646 w 4756"/>
                      <a:gd name="T69" fmla="*/ 38 h 1576"/>
                      <a:gd name="T70" fmla="*/ 669 w 4756"/>
                      <a:gd name="T71" fmla="*/ 48 h 1576"/>
                      <a:gd name="T72" fmla="*/ 690 w 4756"/>
                      <a:gd name="T73" fmla="*/ 59 h 1576"/>
                      <a:gd name="T74" fmla="*/ 710 w 4756"/>
                      <a:gd name="T75" fmla="*/ 70 h 1576"/>
                      <a:gd name="T76" fmla="*/ 730 w 4756"/>
                      <a:gd name="T77" fmla="*/ 83 h 1576"/>
                      <a:gd name="T78" fmla="*/ 750 w 4756"/>
                      <a:gd name="T79" fmla="*/ 96 h 1576"/>
                      <a:gd name="T80" fmla="*/ 768 w 4756"/>
                      <a:gd name="T81" fmla="*/ 111 h 1576"/>
                      <a:gd name="T82" fmla="*/ 786 w 4756"/>
                      <a:gd name="T83" fmla="*/ 126 h 1576"/>
                      <a:gd name="T84" fmla="*/ 803 w 4756"/>
                      <a:gd name="T85" fmla="*/ 142 h 1576"/>
                      <a:gd name="T86" fmla="*/ 812 w 4756"/>
                      <a:gd name="T87" fmla="*/ 151 h 1576"/>
                      <a:gd name="T88" fmla="*/ 828 w 4756"/>
                      <a:gd name="T89" fmla="*/ 168 h 1576"/>
                      <a:gd name="T90" fmla="*/ 843 w 4756"/>
                      <a:gd name="T91" fmla="*/ 186 h 1576"/>
                      <a:gd name="T92" fmla="*/ 857 w 4756"/>
                      <a:gd name="T93" fmla="*/ 205 h 1576"/>
                      <a:gd name="T94" fmla="*/ 870 w 4756"/>
                      <a:gd name="T95" fmla="*/ 224 h 1576"/>
                      <a:gd name="T96" fmla="*/ 883 w 4756"/>
                      <a:gd name="T97" fmla="*/ 244 h 1576"/>
                      <a:gd name="T98" fmla="*/ 894 w 4756"/>
                      <a:gd name="T99" fmla="*/ 265 h 1576"/>
                      <a:gd name="T100" fmla="*/ 904 w 4756"/>
                      <a:gd name="T101" fmla="*/ 286 h 1576"/>
                      <a:gd name="T102" fmla="*/ 0 w 4756"/>
                      <a:gd name="T103" fmla="*/ 297 h 157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4756"/>
                      <a:gd name="T157" fmla="*/ 0 h 1576"/>
                      <a:gd name="T158" fmla="*/ 4756 w 4756"/>
                      <a:gd name="T159" fmla="*/ 1576 h 157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86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3024"/>
                  </a:p>
                </p:txBody>
              </p:sp>
              <p:sp>
                <p:nvSpPr>
                  <p:cNvPr id="91" name="Oval 73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3024">
                      <a:solidFill>
                        <a:srgbClr val="000000"/>
                      </a:solidFill>
                      <a:latin typeface="Calibri" pitchFamily="34" charset="0"/>
                      <a:sym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60" name="组合 59"/>
            <p:cNvGrpSpPr/>
            <p:nvPr/>
          </p:nvGrpSpPr>
          <p:grpSpPr>
            <a:xfrm>
              <a:off x="4762572" y="4614892"/>
              <a:ext cx="435301" cy="496012"/>
              <a:chOff x="3587625" y="3475038"/>
              <a:chExt cx="345511" cy="393699"/>
            </a:xfrm>
          </p:grpSpPr>
          <p:sp>
            <p:nvSpPr>
              <p:cNvPr id="80" name="Oval 75"/>
              <p:cNvSpPr>
                <a:spLocks noChangeArrowheads="1"/>
              </p:cNvSpPr>
              <p:nvPr/>
            </p:nvSpPr>
            <p:spPr bwMode="auto">
              <a:xfrm>
                <a:off x="3594389" y="3754329"/>
                <a:ext cx="333111" cy="11440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81" name="Group 24"/>
              <p:cNvGrpSpPr>
                <a:grpSpLocks/>
              </p:cNvGrpSpPr>
              <p:nvPr/>
            </p:nvGrpSpPr>
            <p:grpSpPr bwMode="auto">
              <a:xfrm>
                <a:off x="3587625" y="3475038"/>
                <a:ext cx="345511" cy="343786"/>
                <a:chOff x="-1" y="0"/>
                <a:chExt cx="1089" cy="1089"/>
              </a:xfrm>
            </p:grpSpPr>
            <p:sp>
              <p:nvSpPr>
                <p:cNvPr id="82" name="Oval 77"/>
                <p:cNvSpPr>
                  <a:spLocks noChangeArrowheads="1"/>
                </p:cNvSpPr>
                <p:nvPr/>
              </p:nvSpPr>
              <p:spPr bwMode="auto">
                <a:xfrm>
                  <a:off x="-1" y="0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4E4E4"/>
                    </a:gs>
                    <a:gs pos="100000">
                      <a:srgbClr val="838383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grpSp>
              <p:nvGrpSpPr>
                <p:cNvPr id="83" name="Group 26"/>
                <p:cNvGrpSpPr>
                  <a:grpSpLocks/>
                </p:cNvGrpSpPr>
                <p:nvPr/>
              </p:nvGrpSpPr>
              <p:grpSpPr bwMode="auto">
                <a:xfrm>
                  <a:off x="91" y="30"/>
                  <a:ext cx="908" cy="296"/>
                  <a:chOff x="0" y="0"/>
                  <a:chExt cx="907" cy="295"/>
                </a:xfrm>
              </p:grpSpPr>
              <p:sp>
                <p:nvSpPr>
                  <p:cNvPr id="84" name="Freeform 79"/>
                  <p:cNvSpPr>
                    <a:spLocks noChangeArrowheads="1"/>
                  </p:cNvSpPr>
                  <p:nvPr/>
                </p:nvSpPr>
                <p:spPr bwMode="auto">
                  <a:xfrm>
                    <a:off x="-2" y="0"/>
                    <a:ext cx="909" cy="296"/>
                  </a:xfrm>
                  <a:custGeom>
                    <a:avLst/>
                    <a:gdLst>
                      <a:gd name="T0" fmla="*/ 0 w 4756"/>
                      <a:gd name="T1" fmla="*/ 296 h 1576"/>
                      <a:gd name="T2" fmla="*/ 10 w 4756"/>
                      <a:gd name="T3" fmla="*/ 275 h 1576"/>
                      <a:gd name="T4" fmla="*/ 21 w 4756"/>
                      <a:gd name="T5" fmla="*/ 254 h 1576"/>
                      <a:gd name="T6" fmla="*/ 32 w 4756"/>
                      <a:gd name="T7" fmla="*/ 233 h 1576"/>
                      <a:gd name="T8" fmla="*/ 45 w 4756"/>
                      <a:gd name="T9" fmla="*/ 214 h 1576"/>
                      <a:gd name="T10" fmla="*/ 59 w 4756"/>
                      <a:gd name="T11" fmla="*/ 195 h 1576"/>
                      <a:gd name="T12" fmla="*/ 74 w 4756"/>
                      <a:gd name="T13" fmla="*/ 177 h 1576"/>
                      <a:gd name="T14" fmla="*/ 89 w 4756"/>
                      <a:gd name="T15" fmla="*/ 159 h 1576"/>
                      <a:gd name="T16" fmla="*/ 106 w 4756"/>
                      <a:gd name="T17" fmla="*/ 142 h 1576"/>
                      <a:gd name="T18" fmla="*/ 114 w 4756"/>
                      <a:gd name="T19" fmla="*/ 134 h 1576"/>
                      <a:gd name="T20" fmla="*/ 131 w 4756"/>
                      <a:gd name="T21" fmla="*/ 118 h 1576"/>
                      <a:gd name="T22" fmla="*/ 150 w 4756"/>
                      <a:gd name="T23" fmla="*/ 103 h 1576"/>
                      <a:gd name="T24" fmla="*/ 169 w 4756"/>
                      <a:gd name="T25" fmla="*/ 89 h 1576"/>
                      <a:gd name="T26" fmla="*/ 188 w 4756"/>
                      <a:gd name="T27" fmla="*/ 76 h 1576"/>
                      <a:gd name="T28" fmla="*/ 209 w 4756"/>
                      <a:gd name="T29" fmla="*/ 64 h 1576"/>
                      <a:gd name="T30" fmla="*/ 230 w 4756"/>
                      <a:gd name="T31" fmla="*/ 53 h 1576"/>
                      <a:gd name="T32" fmla="*/ 252 w 4756"/>
                      <a:gd name="T33" fmla="*/ 43 h 1576"/>
                      <a:gd name="T34" fmla="*/ 263 w 4756"/>
                      <a:gd name="T35" fmla="*/ 38 h 1576"/>
                      <a:gd name="T36" fmla="*/ 285 w 4756"/>
                      <a:gd name="T37" fmla="*/ 29 h 1576"/>
                      <a:gd name="T38" fmla="*/ 308 w 4756"/>
                      <a:gd name="T39" fmla="*/ 22 h 1576"/>
                      <a:gd name="T40" fmla="*/ 331 w 4756"/>
                      <a:gd name="T41" fmla="*/ 15 h 1576"/>
                      <a:gd name="T42" fmla="*/ 355 w 4756"/>
                      <a:gd name="T43" fmla="*/ 10 h 1576"/>
                      <a:gd name="T44" fmla="*/ 379 w 4756"/>
                      <a:gd name="T45" fmla="*/ 6 h 1576"/>
                      <a:gd name="T46" fmla="*/ 404 w 4756"/>
                      <a:gd name="T47" fmla="*/ 2 h 1576"/>
                      <a:gd name="T48" fmla="*/ 429 w 4756"/>
                      <a:gd name="T49" fmla="*/ 0 h 1576"/>
                      <a:gd name="T50" fmla="*/ 455 w 4756"/>
                      <a:gd name="T51" fmla="*/ 0 h 1576"/>
                      <a:gd name="T52" fmla="*/ 467 w 4756"/>
                      <a:gd name="T53" fmla="*/ 0 h 1576"/>
                      <a:gd name="T54" fmla="*/ 492 w 4756"/>
                      <a:gd name="T55" fmla="*/ 2 h 1576"/>
                      <a:gd name="T56" fmla="*/ 517 w 4756"/>
                      <a:gd name="T57" fmla="*/ 4 h 1576"/>
                      <a:gd name="T58" fmla="*/ 542 w 4756"/>
                      <a:gd name="T59" fmla="*/ 8 h 1576"/>
                      <a:gd name="T60" fmla="*/ 566 w 4756"/>
                      <a:gd name="T61" fmla="*/ 12 h 1576"/>
                      <a:gd name="T62" fmla="*/ 589 w 4756"/>
                      <a:gd name="T63" fmla="*/ 18 h 1576"/>
                      <a:gd name="T64" fmla="*/ 613 w 4756"/>
                      <a:gd name="T65" fmla="*/ 26 h 1576"/>
                      <a:gd name="T66" fmla="*/ 635 w 4756"/>
                      <a:gd name="T67" fmla="*/ 33 h 1576"/>
                      <a:gd name="T68" fmla="*/ 646 w 4756"/>
                      <a:gd name="T69" fmla="*/ 38 h 1576"/>
                      <a:gd name="T70" fmla="*/ 669 w 4756"/>
                      <a:gd name="T71" fmla="*/ 48 h 1576"/>
                      <a:gd name="T72" fmla="*/ 690 w 4756"/>
                      <a:gd name="T73" fmla="*/ 59 h 1576"/>
                      <a:gd name="T74" fmla="*/ 710 w 4756"/>
                      <a:gd name="T75" fmla="*/ 70 h 1576"/>
                      <a:gd name="T76" fmla="*/ 730 w 4756"/>
                      <a:gd name="T77" fmla="*/ 83 h 1576"/>
                      <a:gd name="T78" fmla="*/ 750 w 4756"/>
                      <a:gd name="T79" fmla="*/ 96 h 1576"/>
                      <a:gd name="T80" fmla="*/ 768 w 4756"/>
                      <a:gd name="T81" fmla="*/ 111 h 1576"/>
                      <a:gd name="T82" fmla="*/ 786 w 4756"/>
                      <a:gd name="T83" fmla="*/ 126 h 1576"/>
                      <a:gd name="T84" fmla="*/ 803 w 4756"/>
                      <a:gd name="T85" fmla="*/ 142 h 1576"/>
                      <a:gd name="T86" fmla="*/ 812 w 4756"/>
                      <a:gd name="T87" fmla="*/ 150 h 1576"/>
                      <a:gd name="T88" fmla="*/ 828 w 4756"/>
                      <a:gd name="T89" fmla="*/ 168 h 1576"/>
                      <a:gd name="T90" fmla="*/ 843 w 4756"/>
                      <a:gd name="T91" fmla="*/ 186 h 1576"/>
                      <a:gd name="T92" fmla="*/ 857 w 4756"/>
                      <a:gd name="T93" fmla="*/ 204 h 1576"/>
                      <a:gd name="T94" fmla="*/ 870 w 4756"/>
                      <a:gd name="T95" fmla="*/ 224 h 1576"/>
                      <a:gd name="T96" fmla="*/ 883 w 4756"/>
                      <a:gd name="T97" fmla="*/ 243 h 1576"/>
                      <a:gd name="T98" fmla="*/ 894 w 4756"/>
                      <a:gd name="T99" fmla="*/ 264 h 1576"/>
                      <a:gd name="T100" fmla="*/ 904 w 4756"/>
                      <a:gd name="T101" fmla="*/ 285 h 1576"/>
                      <a:gd name="T102" fmla="*/ 0 w 4756"/>
                      <a:gd name="T103" fmla="*/ 296 h 157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4756"/>
                      <a:gd name="T157" fmla="*/ 0 h 1576"/>
                      <a:gd name="T158" fmla="*/ 4756 w 4756"/>
                      <a:gd name="T159" fmla="*/ 1576 h 157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86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sz="3024"/>
                  </a:p>
                </p:txBody>
              </p:sp>
              <p:sp>
                <p:nvSpPr>
                  <p:cNvPr id="85" name="Oval 80"/>
                  <p:cNvSpPr>
                    <a:spLocks noChangeArrowheads="1"/>
                  </p:cNvSpPr>
                  <p:nvPr/>
                </p:nvSpPr>
                <p:spPr bwMode="auto">
                  <a:xfrm>
                    <a:off x="340" y="0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bg1">
                          <a:alpha val="20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3024">
                      <a:solidFill>
                        <a:srgbClr val="000000"/>
                      </a:solidFill>
                      <a:latin typeface="Calibri" pitchFamily="34" charset="0"/>
                      <a:sym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61" name="组合 60"/>
            <p:cNvGrpSpPr/>
            <p:nvPr/>
          </p:nvGrpSpPr>
          <p:grpSpPr>
            <a:xfrm>
              <a:off x="6863335" y="4744860"/>
              <a:ext cx="496013" cy="700019"/>
              <a:chOff x="5815013" y="3460750"/>
              <a:chExt cx="393700" cy="555625"/>
            </a:xfrm>
          </p:grpSpPr>
          <p:sp>
            <p:nvSpPr>
              <p:cNvPr id="75" name="Oval 93"/>
              <p:cNvSpPr>
                <a:spLocks noChangeArrowheads="1"/>
              </p:cNvSpPr>
              <p:nvPr/>
            </p:nvSpPr>
            <p:spPr bwMode="auto">
              <a:xfrm>
                <a:off x="5815013" y="3881533"/>
                <a:ext cx="392112" cy="134842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76" name="Group 90"/>
              <p:cNvGrpSpPr>
                <a:grpSpLocks/>
              </p:cNvGrpSpPr>
              <p:nvPr/>
            </p:nvGrpSpPr>
            <p:grpSpPr bwMode="auto">
              <a:xfrm>
                <a:off x="5816601" y="3460750"/>
                <a:ext cx="392112" cy="539367"/>
                <a:chOff x="0" y="0"/>
                <a:chExt cx="247" cy="340"/>
              </a:xfrm>
            </p:grpSpPr>
            <p:sp>
              <p:nvSpPr>
                <p:cNvPr id="77" name="Freeform 10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7" cy="340"/>
                </a:xfrm>
                <a:custGeom>
                  <a:avLst/>
                  <a:gdLst>
                    <a:gd name="T0" fmla="*/ 41 w 1492"/>
                    <a:gd name="T1" fmla="*/ 10 h 2052"/>
                    <a:gd name="T2" fmla="*/ 41 w 1492"/>
                    <a:gd name="T3" fmla="*/ 9 h 2052"/>
                    <a:gd name="T4" fmla="*/ 40 w 1492"/>
                    <a:gd name="T5" fmla="*/ 8 h 2052"/>
                    <a:gd name="T6" fmla="*/ 40 w 1492"/>
                    <a:gd name="T7" fmla="*/ 7 h 2052"/>
                    <a:gd name="T8" fmla="*/ 39 w 1492"/>
                    <a:gd name="T9" fmla="*/ 6 h 2052"/>
                    <a:gd name="T10" fmla="*/ 38 w 1492"/>
                    <a:gd name="T11" fmla="*/ 5 h 2052"/>
                    <a:gd name="T12" fmla="*/ 37 w 1492"/>
                    <a:gd name="T13" fmla="*/ 4 h 2052"/>
                    <a:gd name="T14" fmla="*/ 36 w 1492"/>
                    <a:gd name="T15" fmla="*/ 4 h 2052"/>
                    <a:gd name="T16" fmla="*/ 35 w 1492"/>
                    <a:gd name="T17" fmla="*/ 3 h 2052"/>
                    <a:gd name="T18" fmla="*/ 33 w 1492"/>
                    <a:gd name="T19" fmla="*/ 2 h 2052"/>
                    <a:gd name="T20" fmla="*/ 32 w 1492"/>
                    <a:gd name="T21" fmla="*/ 2 h 2052"/>
                    <a:gd name="T22" fmla="*/ 30 w 1492"/>
                    <a:gd name="T23" fmla="*/ 1 h 2052"/>
                    <a:gd name="T24" fmla="*/ 28 w 1492"/>
                    <a:gd name="T25" fmla="*/ 1 h 2052"/>
                    <a:gd name="T26" fmla="*/ 26 w 1492"/>
                    <a:gd name="T27" fmla="*/ 0 h 2052"/>
                    <a:gd name="T28" fmla="*/ 25 w 1492"/>
                    <a:gd name="T29" fmla="*/ 0 h 2052"/>
                    <a:gd name="T30" fmla="*/ 23 w 1492"/>
                    <a:gd name="T31" fmla="*/ 0 h 2052"/>
                    <a:gd name="T32" fmla="*/ 21 w 1492"/>
                    <a:gd name="T33" fmla="*/ 0 h 2052"/>
                    <a:gd name="T34" fmla="*/ 19 w 1492"/>
                    <a:gd name="T35" fmla="*/ 0 h 2052"/>
                    <a:gd name="T36" fmla="*/ 17 w 1492"/>
                    <a:gd name="T37" fmla="*/ 0 h 2052"/>
                    <a:gd name="T38" fmla="*/ 15 w 1492"/>
                    <a:gd name="T39" fmla="*/ 0 h 2052"/>
                    <a:gd name="T40" fmla="*/ 13 w 1492"/>
                    <a:gd name="T41" fmla="*/ 1 h 2052"/>
                    <a:gd name="T42" fmla="*/ 12 w 1492"/>
                    <a:gd name="T43" fmla="*/ 1 h 2052"/>
                    <a:gd name="T44" fmla="*/ 10 w 1492"/>
                    <a:gd name="T45" fmla="*/ 1 h 2052"/>
                    <a:gd name="T46" fmla="*/ 8 w 1492"/>
                    <a:gd name="T47" fmla="*/ 2 h 2052"/>
                    <a:gd name="T48" fmla="*/ 7 w 1492"/>
                    <a:gd name="T49" fmla="*/ 3 h 2052"/>
                    <a:gd name="T50" fmla="*/ 5 w 1492"/>
                    <a:gd name="T51" fmla="*/ 3 h 2052"/>
                    <a:gd name="T52" fmla="*/ 4 w 1492"/>
                    <a:gd name="T53" fmla="*/ 4 h 2052"/>
                    <a:gd name="T54" fmla="*/ 3 w 1492"/>
                    <a:gd name="T55" fmla="*/ 5 h 2052"/>
                    <a:gd name="T56" fmla="*/ 2 w 1492"/>
                    <a:gd name="T57" fmla="*/ 6 h 2052"/>
                    <a:gd name="T58" fmla="*/ 1 w 1492"/>
                    <a:gd name="T59" fmla="*/ 7 h 2052"/>
                    <a:gd name="T60" fmla="*/ 1 w 1492"/>
                    <a:gd name="T61" fmla="*/ 8 h 2052"/>
                    <a:gd name="T62" fmla="*/ 0 w 1492"/>
                    <a:gd name="T63" fmla="*/ 9 h 2052"/>
                    <a:gd name="T64" fmla="*/ 0 w 1492"/>
                    <a:gd name="T65" fmla="*/ 10 h 2052"/>
                    <a:gd name="T66" fmla="*/ 0 w 1492"/>
                    <a:gd name="T67" fmla="*/ 10 h 2052"/>
                    <a:gd name="T68" fmla="*/ 0 w 1492"/>
                    <a:gd name="T69" fmla="*/ 12 h 2052"/>
                    <a:gd name="T70" fmla="*/ 10 w 1492"/>
                    <a:gd name="T71" fmla="*/ 52 h 2052"/>
                    <a:gd name="T72" fmla="*/ 10 w 1492"/>
                    <a:gd name="T73" fmla="*/ 52 h 2052"/>
                    <a:gd name="T74" fmla="*/ 11 w 1492"/>
                    <a:gd name="T75" fmla="*/ 53 h 2052"/>
                    <a:gd name="T76" fmla="*/ 11 w 1492"/>
                    <a:gd name="T77" fmla="*/ 54 h 2052"/>
                    <a:gd name="T78" fmla="*/ 12 w 1492"/>
                    <a:gd name="T79" fmla="*/ 54 h 2052"/>
                    <a:gd name="T80" fmla="*/ 14 w 1492"/>
                    <a:gd name="T81" fmla="*/ 55 h 2052"/>
                    <a:gd name="T82" fmla="*/ 15 w 1492"/>
                    <a:gd name="T83" fmla="*/ 56 h 2052"/>
                    <a:gd name="T84" fmla="*/ 17 w 1492"/>
                    <a:gd name="T85" fmla="*/ 56 h 2052"/>
                    <a:gd name="T86" fmla="*/ 19 w 1492"/>
                    <a:gd name="T87" fmla="*/ 56 h 2052"/>
                    <a:gd name="T88" fmla="*/ 21 w 1492"/>
                    <a:gd name="T89" fmla="*/ 56 h 2052"/>
                    <a:gd name="T90" fmla="*/ 21 w 1492"/>
                    <a:gd name="T91" fmla="*/ 56 h 2052"/>
                    <a:gd name="T92" fmla="*/ 23 w 1492"/>
                    <a:gd name="T93" fmla="*/ 56 h 2052"/>
                    <a:gd name="T94" fmla="*/ 25 w 1492"/>
                    <a:gd name="T95" fmla="*/ 56 h 2052"/>
                    <a:gd name="T96" fmla="*/ 26 w 1492"/>
                    <a:gd name="T97" fmla="*/ 55 h 2052"/>
                    <a:gd name="T98" fmla="*/ 28 w 1492"/>
                    <a:gd name="T99" fmla="*/ 55 h 2052"/>
                    <a:gd name="T100" fmla="*/ 29 w 1492"/>
                    <a:gd name="T101" fmla="*/ 54 h 2052"/>
                    <a:gd name="T102" fmla="*/ 30 w 1492"/>
                    <a:gd name="T103" fmla="*/ 53 h 2052"/>
                    <a:gd name="T104" fmla="*/ 30 w 1492"/>
                    <a:gd name="T105" fmla="*/ 52 h 2052"/>
                    <a:gd name="T106" fmla="*/ 31 w 1492"/>
                    <a:gd name="T107" fmla="*/ 52 h 2052"/>
                    <a:gd name="T108" fmla="*/ 41 w 1492"/>
                    <a:gd name="T109" fmla="*/ 12 h 2052"/>
                    <a:gd name="T110" fmla="*/ 41 w 1492"/>
                    <a:gd name="T111" fmla="*/ 11 h 2052"/>
                    <a:gd name="T112" fmla="*/ 41 w 1492"/>
                    <a:gd name="T113" fmla="*/ 10 h 20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492"/>
                    <a:gd name="T172" fmla="*/ 0 h 2052"/>
                    <a:gd name="T173" fmla="*/ 1492 w 1492"/>
                    <a:gd name="T174" fmla="*/ 2052 h 205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492" h="2052">
                      <a:moveTo>
                        <a:pt x="1492" y="373"/>
                      </a:moveTo>
                      <a:lnTo>
                        <a:pt x="1492" y="373"/>
                      </a:lnTo>
                      <a:lnTo>
                        <a:pt x="1491" y="354"/>
                      </a:lnTo>
                      <a:lnTo>
                        <a:pt x="1488" y="336"/>
                      </a:lnTo>
                      <a:lnTo>
                        <a:pt x="1483" y="316"/>
                      </a:lnTo>
                      <a:lnTo>
                        <a:pt x="1476" y="298"/>
                      </a:lnTo>
                      <a:lnTo>
                        <a:pt x="1469" y="280"/>
                      </a:lnTo>
                      <a:lnTo>
                        <a:pt x="1458" y="262"/>
                      </a:lnTo>
                      <a:lnTo>
                        <a:pt x="1447" y="245"/>
                      </a:lnTo>
                      <a:lnTo>
                        <a:pt x="1434" y="228"/>
                      </a:lnTo>
                      <a:lnTo>
                        <a:pt x="1418" y="211"/>
                      </a:lnTo>
                      <a:lnTo>
                        <a:pt x="1401" y="196"/>
                      </a:lnTo>
                      <a:lnTo>
                        <a:pt x="1385" y="180"/>
                      </a:lnTo>
                      <a:lnTo>
                        <a:pt x="1365" y="165"/>
                      </a:lnTo>
                      <a:lnTo>
                        <a:pt x="1344" y="150"/>
                      </a:lnTo>
                      <a:lnTo>
                        <a:pt x="1321" y="136"/>
                      </a:lnTo>
                      <a:lnTo>
                        <a:pt x="1298" y="122"/>
                      </a:lnTo>
                      <a:lnTo>
                        <a:pt x="1273" y="109"/>
                      </a:lnTo>
                      <a:lnTo>
                        <a:pt x="1247" y="97"/>
                      </a:lnTo>
                      <a:lnTo>
                        <a:pt x="1220" y="86"/>
                      </a:lnTo>
                      <a:lnTo>
                        <a:pt x="1193" y="74"/>
                      </a:lnTo>
                      <a:lnTo>
                        <a:pt x="1163" y="63"/>
                      </a:lnTo>
                      <a:lnTo>
                        <a:pt x="1133" y="54"/>
                      </a:lnTo>
                      <a:lnTo>
                        <a:pt x="1102" y="45"/>
                      </a:lnTo>
                      <a:lnTo>
                        <a:pt x="1070" y="36"/>
                      </a:lnTo>
                      <a:lnTo>
                        <a:pt x="1036" y="30"/>
                      </a:lnTo>
                      <a:lnTo>
                        <a:pt x="1002" y="22"/>
                      </a:lnTo>
                      <a:lnTo>
                        <a:pt x="967" y="17"/>
                      </a:lnTo>
                      <a:lnTo>
                        <a:pt x="933" y="12"/>
                      </a:lnTo>
                      <a:lnTo>
                        <a:pt x="896" y="8"/>
                      </a:lnTo>
                      <a:lnTo>
                        <a:pt x="860" y="4"/>
                      </a:lnTo>
                      <a:lnTo>
                        <a:pt x="822" y="1"/>
                      </a:lnTo>
                      <a:lnTo>
                        <a:pt x="785" y="0"/>
                      </a:lnTo>
                      <a:lnTo>
                        <a:pt x="746" y="0"/>
                      </a:lnTo>
                      <a:lnTo>
                        <a:pt x="707" y="0"/>
                      </a:lnTo>
                      <a:lnTo>
                        <a:pt x="670" y="1"/>
                      </a:lnTo>
                      <a:lnTo>
                        <a:pt x="632" y="4"/>
                      </a:lnTo>
                      <a:lnTo>
                        <a:pt x="596" y="8"/>
                      </a:lnTo>
                      <a:lnTo>
                        <a:pt x="560" y="12"/>
                      </a:lnTo>
                      <a:lnTo>
                        <a:pt x="525" y="17"/>
                      </a:lnTo>
                      <a:lnTo>
                        <a:pt x="490" y="22"/>
                      </a:lnTo>
                      <a:lnTo>
                        <a:pt x="456" y="30"/>
                      </a:lnTo>
                      <a:lnTo>
                        <a:pt x="422" y="36"/>
                      </a:lnTo>
                      <a:lnTo>
                        <a:pt x="390" y="45"/>
                      </a:lnTo>
                      <a:lnTo>
                        <a:pt x="359" y="54"/>
                      </a:lnTo>
                      <a:lnTo>
                        <a:pt x="329" y="63"/>
                      </a:lnTo>
                      <a:lnTo>
                        <a:pt x="299" y="74"/>
                      </a:lnTo>
                      <a:lnTo>
                        <a:pt x="272" y="86"/>
                      </a:lnTo>
                      <a:lnTo>
                        <a:pt x="245" y="97"/>
                      </a:lnTo>
                      <a:lnTo>
                        <a:pt x="219" y="109"/>
                      </a:lnTo>
                      <a:lnTo>
                        <a:pt x="194" y="122"/>
                      </a:lnTo>
                      <a:lnTo>
                        <a:pt x="171" y="136"/>
                      </a:lnTo>
                      <a:lnTo>
                        <a:pt x="148" y="150"/>
                      </a:lnTo>
                      <a:lnTo>
                        <a:pt x="127" y="165"/>
                      </a:lnTo>
                      <a:lnTo>
                        <a:pt x="107" y="180"/>
                      </a:lnTo>
                      <a:lnTo>
                        <a:pt x="91" y="196"/>
                      </a:lnTo>
                      <a:lnTo>
                        <a:pt x="74" y="211"/>
                      </a:lnTo>
                      <a:lnTo>
                        <a:pt x="58" y="228"/>
                      </a:lnTo>
                      <a:lnTo>
                        <a:pt x="45" y="245"/>
                      </a:lnTo>
                      <a:lnTo>
                        <a:pt x="34" y="262"/>
                      </a:lnTo>
                      <a:lnTo>
                        <a:pt x="23" y="280"/>
                      </a:lnTo>
                      <a:lnTo>
                        <a:pt x="16" y="298"/>
                      </a:lnTo>
                      <a:lnTo>
                        <a:pt x="9" y="316"/>
                      </a:lnTo>
                      <a:lnTo>
                        <a:pt x="4" y="336"/>
                      </a:lnTo>
                      <a:lnTo>
                        <a:pt x="1" y="354"/>
                      </a:lnTo>
                      <a:lnTo>
                        <a:pt x="0" y="373"/>
                      </a:lnTo>
                      <a:lnTo>
                        <a:pt x="1" y="396"/>
                      </a:lnTo>
                      <a:lnTo>
                        <a:pt x="6" y="420"/>
                      </a:lnTo>
                      <a:lnTo>
                        <a:pt x="5" y="420"/>
                      </a:lnTo>
                      <a:lnTo>
                        <a:pt x="376" y="1889"/>
                      </a:lnTo>
                      <a:lnTo>
                        <a:pt x="382" y="1906"/>
                      </a:lnTo>
                      <a:lnTo>
                        <a:pt x="391" y="1922"/>
                      </a:lnTo>
                      <a:lnTo>
                        <a:pt x="403" y="1938"/>
                      </a:lnTo>
                      <a:lnTo>
                        <a:pt x="417" y="1954"/>
                      </a:lnTo>
                      <a:lnTo>
                        <a:pt x="434" y="1968"/>
                      </a:lnTo>
                      <a:lnTo>
                        <a:pt x="453" y="1981"/>
                      </a:lnTo>
                      <a:lnTo>
                        <a:pt x="474" y="1994"/>
                      </a:lnTo>
                      <a:lnTo>
                        <a:pt x="499" y="2005"/>
                      </a:lnTo>
                      <a:lnTo>
                        <a:pt x="525" y="2016"/>
                      </a:lnTo>
                      <a:lnTo>
                        <a:pt x="552" y="2025"/>
                      </a:lnTo>
                      <a:lnTo>
                        <a:pt x="580" y="2033"/>
                      </a:lnTo>
                      <a:lnTo>
                        <a:pt x="611" y="2039"/>
                      </a:lnTo>
                      <a:lnTo>
                        <a:pt x="644" y="2044"/>
                      </a:lnTo>
                      <a:lnTo>
                        <a:pt x="676" y="2048"/>
                      </a:lnTo>
                      <a:lnTo>
                        <a:pt x="711" y="2051"/>
                      </a:lnTo>
                      <a:lnTo>
                        <a:pt x="746" y="2052"/>
                      </a:lnTo>
                      <a:lnTo>
                        <a:pt x="781" y="2051"/>
                      </a:lnTo>
                      <a:lnTo>
                        <a:pt x="816" y="2048"/>
                      </a:lnTo>
                      <a:lnTo>
                        <a:pt x="848" y="2044"/>
                      </a:lnTo>
                      <a:lnTo>
                        <a:pt x="881" y="2039"/>
                      </a:lnTo>
                      <a:lnTo>
                        <a:pt x="912" y="2033"/>
                      </a:lnTo>
                      <a:lnTo>
                        <a:pt x="940" y="2025"/>
                      </a:lnTo>
                      <a:lnTo>
                        <a:pt x="967" y="2016"/>
                      </a:lnTo>
                      <a:lnTo>
                        <a:pt x="993" y="2005"/>
                      </a:lnTo>
                      <a:lnTo>
                        <a:pt x="1018" y="1994"/>
                      </a:lnTo>
                      <a:lnTo>
                        <a:pt x="1039" y="1981"/>
                      </a:lnTo>
                      <a:lnTo>
                        <a:pt x="1058" y="1968"/>
                      </a:lnTo>
                      <a:lnTo>
                        <a:pt x="1075" y="1954"/>
                      </a:lnTo>
                      <a:lnTo>
                        <a:pt x="1089" y="1938"/>
                      </a:lnTo>
                      <a:lnTo>
                        <a:pt x="1101" y="1922"/>
                      </a:lnTo>
                      <a:lnTo>
                        <a:pt x="1110" y="1906"/>
                      </a:lnTo>
                      <a:lnTo>
                        <a:pt x="1116" y="1889"/>
                      </a:lnTo>
                      <a:lnTo>
                        <a:pt x="1487" y="420"/>
                      </a:lnTo>
                      <a:lnTo>
                        <a:pt x="1486" y="420"/>
                      </a:lnTo>
                      <a:lnTo>
                        <a:pt x="1491" y="396"/>
                      </a:lnTo>
                      <a:lnTo>
                        <a:pt x="1492" y="37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/>
                    </a:gs>
                    <a:gs pos="50000">
                      <a:srgbClr val="FFFFFF"/>
                    </a:gs>
                    <a:gs pos="100000">
                      <a:srgbClr val="96969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  <p:sp>
              <p:nvSpPr>
                <p:cNvPr id="78" name="Freeform 101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247" cy="124"/>
                </a:xfrm>
                <a:custGeom>
                  <a:avLst/>
                  <a:gdLst>
                    <a:gd name="T0" fmla="*/ 17 w 1492"/>
                    <a:gd name="T1" fmla="*/ 0 h 746"/>
                    <a:gd name="T2" fmla="*/ 12 w 1492"/>
                    <a:gd name="T3" fmla="*/ 1 h 746"/>
                    <a:gd name="T4" fmla="*/ 8 w 1492"/>
                    <a:gd name="T5" fmla="*/ 2 h 746"/>
                    <a:gd name="T6" fmla="*/ 5 w 1492"/>
                    <a:gd name="T7" fmla="*/ 4 h 746"/>
                    <a:gd name="T8" fmla="*/ 2 w 1492"/>
                    <a:gd name="T9" fmla="*/ 6 h 746"/>
                    <a:gd name="T10" fmla="*/ 0 w 1492"/>
                    <a:gd name="T11" fmla="*/ 8 h 746"/>
                    <a:gd name="T12" fmla="*/ 0 w 1492"/>
                    <a:gd name="T13" fmla="*/ 10 h 746"/>
                    <a:gd name="T14" fmla="*/ 1 w 1492"/>
                    <a:gd name="T15" fmla="*/ 13 h 746"/>
                    <a:gd name="T16" fmla="*/ 2 w 1492"/>
                    <a:gd name="T17" fmla="*/ 15 h 746"/>
                    <a:gd name="T18" fmla="*/ 5 w 1492"/>
                    <a:gd name="T19" fmla="*/ 17 h 746"/>
                    <a:gd name="T20" fmla="*/ 9 w 1492"/>
                    <a:gd name="T21" fmla="*/ 19 h 746"/>
                    <a:gd name="T22" fmla="*/ 13 w 1492"/>
                    <a:gd name="T23" fmla="*/ 20 h 746"/>
                    <a:gd name="T24" fmla="*/ 18 w 1492"/>
                    <a:gd name="T25" fmla="*/ 21 h 746"/>
                    <a:gd name="T26" fmla="*/ 23 w 1492"/>
                    <a:gd name="T27" fmla="*/ 21 h 746"/>
                    <a:gd name="T28" fmla="*/ 27 w 1492"/>
                    <a:gd name="T29" fmla="*/ 20 h 746"/>
                    <a:gd name="T30" fmla="*/ 32 w 1492"/>
                    <a:gd name="T31" fmla="*/ 19 h 746"/>
                    <a:gd name="T32" fmla="*/ 36 w 1492"/>
                    <a:gd name="T33" fmla="*/ 17 h 746"/>
                    <a:gd name="T34" fmla="*/ 38 w 1492"/>
                    <a:gd name="T35" fmla="*/ 15 h 746"/>
                    <a:gd name="T36" fmla="*/ 40 w 1492"/>
                    <a:gd name="T37" fmla="*/ 13 h 746"/>
                    <a:gd name="T38" fmla="*/ 41 w 1492"/>
                    <a:gd name="T39" fmla="*/ 10 h 746"/>
                    <a:gd name="T40" fmla="*/ 40 w 1492"/>
                    <a:gd name="T41" fmla="*/ 8 h 746"/>
                    <a:gd name="T42" fmla="*/ 39 w 1492"/>
                    <a:gd name="T43" fmla="*/ 6 h 746"/>
                    <a:gd name="T44" fmla="*/ 36 w 1492"/>
                    <a:gd name="T45" fmla="*/ 4 h 746"/>
                    <a:gd name="T46" fmla="*/ 33 w 1492"/>
                    <a:gd name="T47" fmla="*/ 2 h 746"/>
                    <a:gd name="T48" fmla="*/ 28 w 1492"/>
                    <a:gd name="T49" fmla="*/ 1 h 746"/>
                    <a:gd name="T50" fmla="*/ 24 w 1492"/>
                    <a:gd name="T51" fmla="*/ 0 h 746"/>
                    <a:gd name="T52" fmla="*/ 21 w 1492"/>
                    <a:gd name="T53" fmla="*/ 20 h 746"/>
                    <a:gd name="T54" fmla="*/ 17 w 1492"/>
                    <a:gd name="T55" fmla="*/ 20 h 746"/>
                    <a:gd name="T56" fmla="*/ 12 w 1492"/>
                    <a:gd name="T57" fmla="*/ 19 h 746"/>
                    <a:gd name="T58" fmla="*/ 8 w 1492"/>
                    <a:gd name="T59" fmla="*/ 18 h 746"/>
                    <a:gd name="T60" fmla="*/ 5 w 1492"/>
                    <a:gd name="T61" fmla="*/ 16 h 746"/>
                    <a:gd name="T62" fmla="*/ 3 w 1492"/>
                    <a:gd name="T63" fmla="*/ 14 h 746"/>
                    <a:gd name="T64" fmla="*/ 1 w 1492"/>
                    <a:gd name="T65" fmla="*/ 12 h 746"/>
                    <a:gd name="T66" fmla="*/ 1 w 1492"/>
                    <a:gd name="T67" fmla="*/ 10 h 746"/>
                    <a:gd name="T68" fmla="*/ 2 w 1492"/>
                    <a:gd name="T69" fmla="*/ 7 h 746"/>
                    <a:gd name="T70" fmla="*/ 4 w 1492"/>
                    <a:gd name="T71" fmla="*/ 5 h 746"/>
                    <a:gd name="T72" fmla="*/ 7 w 1492"/>
                    <a:gd name="T73" fmla="*/ 3 h 746"/>
                    <a:gd name="T74" fmla="*/ 10 w 1492"/>
                    <a:gd name="T75" fmla="*/ 2 h 746"/>
                    <a:gd name="T76" fmla="*/ 15 w 1492"/>
                    <a:gd name="T77" fmla="*/ 1 h 746"/>
                    <a:gd name="T78" fmla="*/ 20 w 1492"/>
                    <a:gd name="T79" fmla="*/ 1 h 746"/>
                    <a:gd name="T80" fmla="*/ 23 w 1492"/>
                    <a:gd name="T81" fmla="*/ 1 h 746"/>
                    <a:gd name="T82" fmla="*/ 28 w 1492"/>
                    <a:gd name="T83" fmla="*/ 1 h 746"/>
                    <a:gd name="T84" fmla="*/ 32 w 1492"/>
                    <a:gd name="T85" fmla="*/ 2 h 746"/>
                    <a:gd name="T86" fmla="*/ 35 w 1492"/>
                    <a:gd name="T87" fmla="*/ 4 h 746"/>
                    <a:gd name="T88" fmla="*/ 38 w 1492"/>
                    <a:gd name="T89" fmla="*/ 6 h 746"/>
                    <a:gd name="T90" fmla="*/ 39 w 1492"/>
                    <a:gd name="T91" fmla="*/ 8 h 746"/>
                    <a:gd name="T92" fmla="*/ 40 w 1492"/>
                    <a:gd name="T93" fmla="*/ 10 h 746"/>
                    <a:gd name="T94" fmla="*/ 39 w 1492"/>
                    <a:gd name="T95" fmla="*/ 13 h 746"/>
                    <a:gd name="T96" fmla="*/ 37 w 1492"/>
                    <a:gd name="T97" fmla="*/ 15 h 746"/>
                    <a:gd name="T98" fmla="*/ 35 w 1492"/>
                    <a:gd name="T99" fmla="*/ 17 h 746"/>
                    <a:gd name="T100" fmla="*/ 31 w 1492"/>
                    <a:gd name="T101" fmla="*/ 18 h 746"/>
                    <a:gd name="T102" fmla="*/ 27 w 1492"/>
                    <a:gd name="T103" fmla="*/ 19 h 746"/>
                    <a:gd name="T104" fmla="*/ 22 w 1492"/>
                    <a:gd name="T105" fmla="*/ 20 h 74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492"/>
                    <a:gd name="T160" fmla="*/ 0 h 746"/>
                    <a:gd name="T161" fmla="*/ 1492 w 1492"/>
                    <a:gd name="T162" fmla="*/ 746 h 74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492" h="746">
                      <a:moveTo>
                        <a:pt x="746" y="0"/>
                      </a:moveTo>
                      <a:lnTo>
                        <a:pt x="746" y="0"/>
                      </a:lnTo>
                      <a:lnTo>
                        <a:pt x="707" y="0"/>
                      </a:lnTo>
                      <a:lnTo>
                        <a:pt x="670" y="1"/>
                      </a:lnTo>
                      <a:lnTo>
                        <a:pt x="632" y="4"/>
                      </a:lnTo>
                      <a:lnTo>
                        <a:pt x="596" y="8"/>
                      </a:lnTo>
                      <a:lnTo>
                        <a:pt x="560" y="12"/>
                      </a:lnTo>
                      <a:lnTo>
                        <a:pt x="525" y="17"/>
                      </a:lnTo>
                      <a:lnTo>
                        <a:pt x="490" y="22"/>
                      </a:lnTo>
                      <a:lnTo>
                        <a:pt x="456" y="30"/>
                      </a:lnTo>
                      <a:lnTo>
                        <a:pt x="422" y="36"/>
                      </a:lnTo>
                      <a:lnTo>
                        <a:pt x="390" y="45"/>
                      </a:lnTo>
                      <a:lnTo>
                        <a:pt x="359" y="54"/>
                      </a:lnTo>
                      <a:lnTo>
                        <a:pt x="329" y="63"/>
                      </a:lnTo>
                      <a:lnTo>
                        <a:pt x="299" y="74"/>
                      </a:lnTo>
                      <a:lnTo>
                        <a:pt x="272" y="86"/>
                      </a:lnTo>
                      <a:lnTo>
                        <a:pt x="245" y="97"/>
                      </a:lnTo>
                      <a:lnTo>
                        <a:pt x="219" y="109"/>
                      </a:lnTo>
                      <a:lnTo>
                        <a:pt x="194" y="122"/>
                      </a:lnTo>
                      <a:lnTo>
                        <a:pt x="171" y="136"/>
                      </a:lnTo>
                      <a:lnTo>
                        <a:pt x="148" y="150"/>
                      </a:lnTo>
                      <a:lnTo>
                        <a:pt x="127" y="165"/>
                      </a:lnTo>
                      <a:lnTo>
                        <a:pt x="107" y="180"/>
                      </a:lnTo>
                      <a:lnTo>
                        <a:pt x="91" y="196"/>
                      </a:lnTo>
                      <a:lnTo>
                        <a:pt x="74" y="211"/>
                      </a:lnTo>
                      <a:lnTo>
                        <a:pt x="58" y="228"/>
                      </a:lnTo>
                      <a:lnTo>
                        <a:pt x="45" y="245"/>
                      </a:lnTo>
                      <a:lnTo>
                        <a:pt x="34" y="262"/>
                      </a:lnTo>
                      <a:lnTo>
                        <a:pt x="23" y="280"/>
                      </a:lnTo>
                      <a:lnTo>
                        <a:pt x="16" y="298"/>
                      </a:lnTo>
                      <a:lnTo>
                        <a:pt x="9" y="316"/>
                      </a:lnTo>
                      <a:lnTo>
                        <a:pt x="4" y="336"/>
                      </a:lnTo>
                      <a:lnTo>
                        <a:pt x="1" y="354"/>
                      </a:lnTo>
                      <a:lnTo>
                        <a:pt x="0" y="373"/>
                      </a:lnTo>
                      <a:lnTo>
                        <a:pt x="1" y="393"/>
                      </a:lnTo>
                      <a:lnTo>
                        <a:pt x="4" y="411"/>
                      </a:lnTo>
                      <a:lnTo>
                        <a:pt x="9" y="430"/>
                      </a:lnTo>
                      <a:lnTo>
                        <a:pt x="16" y="448"/>
                      </a:lnTo>
                      <a:lnTo>
                        <a:pt x="23" y="466"/>
                      </a:lnTo>
                      <a:lnTo>
                        <a:pt x="34" y="485"/>
                      </a:lnTo>
                      <a:lnTo>
                        <a:pt x="45" y="501"/>
                      </a:lnTo>
                      <a:lnTo>
                        <a:pt x="58" y="518"/>
                      </a:lnTo>
                      <a:lnTo>
                        <a:pt x="74" y="535"/>
                      </a:lnTo>
                      <a:lnTo>
                        <a:pt x="91" y="551"/>
                      </a:lnTo>
                      <a:lnTo>
                        <a:pt x="107" y="566"/>
                      </a:lnTo>
                      <a:lnTo>
                        <a:pt x="127" y="582"/>
                      </a:lnTo>
                      <a:lnTo>
                        <a:pt x="148" y="596"/>
                      </a:lnTo>
                      <a:lnTo>
                        <a:pt x="171" y="610"/>
                      </a:lnTo>
                      <a:lnTo>
                        <a:pt x="194" y="624"/>
                      </a:lnTo>
                      <a:lnTo>
                        <a:pt x="219" y="637"/>
                      </a:lnTo>
                      <a:lnTo>
                        <a:pt x="245" y="649"/>
                      </a:lnTo>
                      <a:lnTo>
                        <a:pt x="272" y="661"/>
                      </a:lnTo>
                      <a:lnTo>
                        <a:pt x="299" y="672"/>
                      </a:lnTo>
                      <a:lnTo>
                        <a:pt x="329" y="683"/>
                      </a:lnTo>
                      <a:lnTo>
                        <a:pt x="359" y="692"/>
                      </a:lnTo>
                      <a:lnTo>
                        <a:pt x="390" y="701"/>
                      </a:lnTo>
                      <a:lnTo>
                        <a:pt x="422" y="710"/>
                      </a:lnTo>
                      <a:lnTo>
                        <a:pt x="456" y="716"/>
                      </a:lnTo>
                      <a:lnTo>
                        <a:pt x="490" y="724"/>
                      </a:lnTo>
                      <a:lnTo>
                        <a:pt x="525" y="729"/>
                      </a:lnTo>
                      <a:lnTo>
                        <a:pt x="560" y="735"/>
                      </a:lnTo>
                      <a:lnTo>
                        <a:pt x="596" y="738"/>
                      </a:lnTo>
                      <a:lnTo>
                        <a:pt x="632" y="742"/>
                      </a:lnTo>
                      <a:lnTo>
                        <a:pt x="670" y="745"/>
                      </a:lnTo>
                      <a:lnTo>
                        <a:pt x="707" y="746"/>
                      </a:lnTo>
                      <a:lnTo>
                        <a:pt x="746" y="746"/>
                      </a:lnTo>
                      <a:lnTo>
                        <a:pt x="785" y="746"/>
                      </a:lnTo>
                      <a:lnTo>
                        <a:pt x="822" y="745"/>
                      </a:lnTo>
                      <a:lnTo>
                        <a:pt x="860" y="742"/>
                      </a:lnTo>
                      <a:lnTo>
                        <a:pt x="896" y="738"/>
                      </a:lnTo>
                      <a:lnTo>
                        <a:pt x="933" y="735"/>
                      </a:lnTo>
                      <a:lnTo>
                        <a:pt x="967" y="729"/>
                      </a:lnTo>
                      <a:lnTo>
                        <a:pt x="1002" y="724"/>
                      </a:lnTo>
                      <a:lnTo>
                        <a:pt x="1036" y="716"/>
                      </a:lnTo>
                      <a:lnTo>
                        <a:pt x="1070" y="710"/>
                      </a:lnTo>
                      <a:lnTo>
                        <a:pt x="1102" y="701"/>
                      </a:lnTo>
                      <a:lnTo>
                        <a:pt x="1133" y="692"/>
                      </a:lnTo>
                      <a:lnTo>
                        <a:pt x="1163" y="683"/>
                      </a:lnTo>
                      <a:lnTo>
                        <a:pt x="1193" y="672"/>
                      </a:lnTo>
                      <a:lnTo>
                        <a:pt x="1220" y="661"/>
                      </a:lnTo>
                      <a:lnTo>
                        <a:pt x="1247" y="649"/>
                      </a:lnTo>
                      <a:lnTo>
                        <a:pt x="1273" y="637"/>
                      </a:lnTo>
                      <a:lnTo>
                        <a:pt x="1298" y="624"/>
                      </a:lnTo>
                      <a:lnTo>
                        <a:pt x="1321" y="610"/>
                      </a:lnTo>
                      <a:lnTo>
                        <a:pt x="1344" y="596"/>
                      </a:lnTo>
                      <a:lnTo>
                        <a:pt x="1365" y="582"/>
                      </a:lnTo>
                      <a:lnTo>
                        <a:pt x="1385" y="566"/>
                      </a:lnTo>
                      <a:lnTo>
                        <a:pt x="1401" y="551"/>
                      </a:lnTo>
                      <a:lnTo>
                        <a:pt x="1418" y="535"/>
                      </a:lnTo>
                      <a:lnTo>
                        <a:pt x="1434" y="518"/>
                      </a:lnTo>
                      <a:lnTo>
                        <a:pt x="1447" y="501"/>
                      </a:lnTo>
                      <a:lnTo>
                        <a:pt x="1458" y="485"/>
                      </a:lnTo>
                      <a:lnTo>
                        <a:pt x="1469" y="466"/>
                      </a:lnTo>
                      <a:lnTo>
                        <a:pt x="1476" y="448"/>
                      </a:lnTo>
                      <a:lnTo>
                        <a:pt x="1483" y="430"/>
                      </a:lnTo>
                      <a:lnTo>
                        <a:pt x="1488" y="411"/>
                      </a:lnTo>
                      <a:lnTo>
                        <a:pt x="1491" y="393"/>
                      </a:lnTo>
                      <a:lnTo>
                        <a:pt x="1492" y="373"/>
                      </a:lnTo>
                      <a:lnTo>
                        <a:pt x="1491" y="354"/>
                      </a:lnTo>
                      <a:lnTo>
                        <a:pt x="1488" y="336"/>
                      </a:lnTo>
                      <a:lnTo>
                        <a:pt x="1483" y="316"/>
                      </a:lnTo>
                      <a:lnTo>
                        <a:pt x="1476" y="298"/>
                      </a:lnTo>
                      <a:lnTo>
                        <a:pt x="1469" y="280"/>
                      </a:lnTo>
                      <a:lnTo>
                        <a:pt x="1458" y="262"/>
                      </a:lnTo>
                      <a:lnTo>
                        <a:pt x="1447" y="245"/>
                      </a:lnTo>
                      <a:lnTo>
                        <a:pt x="1434" y="228"/>
                      </a:lnTo>
                      <a:lnTo>
                        <a:pt x="1418" y="211"/>
                      </a:lnTo>
                      <a:lnTo>
                        <a:pt x="1401" y="196"/>
                      </a:lnTo>
                      <a:lnTo>
                        <a:pt x="1385" y="180"/>
                      </a:lnTo>
                      <a:lnTo>
                        <a:pt x="1365" y="165"/>
                      </a:lnTo>
                      <a:lnTo>
                        <a:pt x="1344" y="150"/>
                      </a:lnTo>
                      <a:lnTo>
                        <a:pt x="1321" y="136"/>
                      </a:lnTo>
                      <a:lnTo>
                        <a:pt x="1298" y="122"/>
                      </a:lnTo>
                      <a:lnTo>
                        <a:pt x="1273" y="109"/>
                      </a:lnTo>
                      <a:lnTo>
                        <a:pt x="1247" y="97"/>
                      </a:lnTo>
                      <a:lnTo>
                        <a:pt x="1220" y="86"/>
                      </a:lnTo>
                      <a:lnTo>
                        <a:pt x="1193" y="74"/>
                      </a:lnTo>
                      <a:lnTo>
                        <a:pt x="1163" y="63"/>
                      </a:lnTo>
                      <a:lnTo>
                        <a:pt x="1133" y="54"/>
                      </a:lnTo>
                      <a:lnTo>
                        <a:pt x="1102" y="45"/>
                      </a:lnTo>
                      <a:lnTo>
                        <a:pt x="1070" y="36"/>
                      </a:lnTo>
                      <a:lnTo>
                        <a:pt x="1036" y="30"/>
                      </a:lnTo>
                      <a:lnTo>
                        <a:pt x="1002" y="22"/>
                      </a:lnTo>
                      <a:lnTo>
                        <a:pt x="967" y="17"/>
                      </a:lnTo>
                      <a:lnTo>
                        <a:pt x="933" y="12"/>
                      </a:lnTo>
                      <a:lnTo>
                        <a:pt x="896" y="8"/>
                      </a:lnTo>
                      <a:lnTo>
                        <a:pt x="860" y="4"/>
                      </a:lnTo>
                      <a:lnTo>
                        <a:pt x="822" y="1"/>
                      </a:lnTo>
                      <a:lnTo>
                        <a:pt x="785" y="0"/>
                      </a:lnTo>
                      <a:lnTo>
                        <a:pt x="746" y="0"/>
                      </a:lnTo>
                      <a:close/>
                      <a:moveTo>
                        <a:pt x="746" y="723"/>
                      </a:moveTo>
                      <a:lnTo>
                        <a:pt x="746" y="723"/>
                      </a:lnTo>
                      <a:lnTo>
                        <a:pt x="710" y="723"/>
                      </a:lnTo>
                      <a:lnTo>
                        <a:pt x="675" y="722"/>
                      </a:lnTo>
                      <a:lnTo>
                        <a:pt x="640" y="719"/>
                      </a:lnTo>
                      <a:lnTo>
                        <a:pt x="605" y="716"/>
                      </a:lnTo>
                      <a:lnTo>
                        <a:pt x="571" y="713"/>
                      </a:lnTo>
                      <a:lnTo>
                        <a:pt x="537" y="707"/>
                      </a:lnTo>
                      <a:lnTo>
                        <a:pt x="505" y="702"/>
                      </a:lnTo>
                      <a:lnTo>
                        <a:pt x="474" y="696"/>
                      </a:lnTo>
                      <a:lnTo>
                        <a:pt x="443" y="689"/>
                      </a:lnTo>
                      <a:lnTo>
                        <a:pt x="413" y="681"/>
                      </a:lnTo>
                      <a:lnTo>
                        <a:pt x="383" y="672"/>
                      </a:lnTo>
                      <a:lnTo>
                        <a:pt x="355" y="663"/>
                      </a:lnTo>
                      <a:lnTo>
                        <a:pt x="328" y="654"/>
                      </a:lnTo>
                      <a:lnTo>
                        <a:pt x="302" y="644"/>
                      </a:lnTo>
                      <a:lnTo>
                        <a:pt x="276" y="632"/>
                      </a:lnTo>
                      <a:lnTo>
                        <a:pt x="251" y="621"/>
                      </a:lnTo>
                      <a:lnTo>
                        <a:pt x="228" y="609"/>
                      </a:lnTo>
                      <a:lnTo>
                        <a:pt x="206" y="596"/>
                      </a:lnTo>
                      <a:lnTo>
                        <a:pt x="185" y="583"/>
                      </a:lnTo>
                      <a:lnTo>
                        <a:pt x="166" y="569"/>
                      </a:lnTo>
                      <a:lnTo>
                        <a:pt x="148" y="554"/>
                      </a:lnTo>
                      <a:lnTo>
                        <a:pt x="131" y="540"/>
                      </a:lnTo>
                      <a:lnTo>
                        <a:pt x="115" y="525"/>
                      </a:lnTo>
                      <a:lnTo>
                        <a:pt x="101" y="509"/>
                      </a:lnTo>
                      <a:lnTo>
                        <a:pt x="89" y="494"/>
                      </a:lnTo>
                      <a:lnTo>
                        <a:pt x="78" y="477"/>
                      </a:lnTo>
                      <a:lnTo>
                        <a:pt x="69" y="461"/>
                      </a:lnTo>
                      <a:lnTo>
                        <a:pt x="61" y="444"/>
                      </a:lnTo>
                      <a:lnTo>
                        <a:pt x="54" y="426"/>
                      </a:lnTo>
                      <a:lnTo>
                        <a:pt x="51" y="409"/>
                      </a:lnTo>
                      <a:lnTo>
                        <a:pt x="48" y="391"/>
                      </a:lnTo>
                      <a:lnTo>
                        <a:pt x="47" y="373"/>
                      </a:lnTo>
                      <a:lnTo>
                        <a:pt x="48" y="355"/>
                      </a:lnTo>
                      <a:lnTo>
                        <a:pt x="51" y="337"/>
                      </a:lnTo>
                      <a:lnTo>
                        <a:pt x="54" y="320"/>
                      </a:lnTo>
                      <a:lnTo>
                        <a:pt x="61" y="302"/>
                      </a:lnTo>
                      <a:lnTo>
                        <a:pt x="69" y="285"/>
                      </a:lnTo>
                      <a:lnTo>
                        <a:pt x="78" y="269"/>
                      </a:lnTo>
                      <a:lnTo>
                        <a:pt x="89" y="253"/>
                      </a:lnTo>
                      <a:lnTo>
                        <a:pt x="101" y="237"/>
                      </a:lnTo>
                      <a:lnTo>
                        <a:pt x="115" y="222"/>
                      </a:lnTo>
                      <a:lnTo>
                        <a:pt x="131" y="206"/>
                      </a:lnTo>
                      <a:lnTo>
                        <a:pt x="148" y="192"/>
                      </a:lnTo>
                      <a:lnTo>
                        <a:pt x="166" y="177"/>
                      </a:lnTo>
                      <a:lnTo>
                        <a:pt x="185" y="163"/>
                      </a:lnTo>
                      <a:lnTo>
                        <a:pt x="206" y="150"/>
                      </a:lnTo>
                      <a:lnTo>
                        <a:pt x="228" y="137"/>
                      </a:lnTo>
                      <a:lnTo>
                        <a:pt x="251" y="126"/>
                      </a:lnTo>
                      <a:lnTo>
                        <a:pt x="276" y="114"/>
                      </a:lnTo>
                      <a:lnTo>
                        <a:pt x="302" y="102"/>
                      </a:lnTo>
                      <a:lnTo>
                        <a:pt x="328" y="92"/>
                      </a:lnTo>
                      <a:lnTo>
                        <a:pt x="355" y="83"/>
                      </a:lnTo>
                      <a:lnTo>
                        <a:pt x="383" y="74"/>
                      </a:lnTo>
                      <a:lnTo>
                        <a:pt x="413" y="65"/>
                      </a:lnTo>
                      <a:lnTo>
                        <a:pt x="443" y="57"/>
                      </a:lnTo>
                      <a:lnTo>
                        <a:pt x="474" y="51"/>
                      </a:lnTo>
                      <a:lnTo>
                        <a:pt x="505" y="44"/>
                      </a:lnTo>
                      <a:lnTo>
                        <a:pt x="537" y="39"/>
                      </a:lnTo>
                      <a:lnTo>
                        <a:pt x="571" y="34"/>
                      </a:lnTo>
                      <a:lnTo>
                        <a:pt x="605" y="30"/>
                      </a:lnTo>
                      <a:lnTo>
                        <a:pt x="640" y="27"/>
                      </a:lnTo>
                      <a:lnTo>
                        <a:pt x="675" y="25"/>
                      </a:lnTo>
                      <a:lnTo>
                        <a:pt x="710" y="23"/>
                      </a:lnTo>
                      <a:lnTo>
                        <a:pt x="746" y="23"/>
                      </a:lnTo>
                      <a:lnTo>
                        <a:pt x="782" y="23"/>
                      </a:lnTo>
                      <a:lnTo>
                        <a:pt x="817" y="25"/>
                      </a:lnTo>
                      <a:lnTo>
                        <a:pt x="852" y="27"/>
                      </a:lnTo>
                      <a:lnTo>
                        <a:pt x="887" y="30"/>
                      </a:lnTo>
                      <a:lnTo>
                        <a:pt x="921" y="34"/>
                      </a:lnTo>
                      <a:lnTo>
                        <a:pt x="955" y="39"/>
                      </a:lnTo>
                      <a:lnTo>
                        <a:pt x="987" y="44"/>
                      </a:lnTo>
                      <a:lnTo>
                        <a:pt x="1018" y="51"/>
                      </a:lnTo>
                      <a:lnTo>
                        <a:pt x="1049" y="57"/>
                      </a:lnTo>
                      <a:lnTo>
                        <a:pt x="1079" y="65"/>
                      </a:lnTo>
                      <a:lnTo>
                        <a:pt x="1109" y="74"/>
                      </a:lnTo>
                      <a:lnTo>
                        <a:pt x="1137" y="83"/>
                      </a:lnTo>
                      <a:lnTo>
                        <a:pt x="1164" y="92"/>
                      </a:lnTo>
                      <a:lnTo>
                        <a:pt x="1190" y="102"/>
                      </a:lnTo>
                      <a:lnTo>
                        <a:pt x="1216" y="114"/>
                      </a:lnTo>
                      <a:lnTo>
                        <a:pt x="1241" y="126"/>
                      </a:lnTo>
                      <a:lnTo>
                        <a:pt x="1264" y="137"/>
                      </a:lnTo>
                      <a:lnTo>
                        <a:pt x="1286" y="150"/>
                      </a:lnTo>
                      <a:lnTo>
                        <a:pt x="1307" y="163"/>
                      </a:lnTo>
                      <a:lnTo>
                        <a:pt x="1326" y="177"/>
                      </a:lnTo>
                      <a:lnTo>
                        <a:pt x="1344" y="192"/>
                      </a:lnTo>
                      <a:lnTo>
                        <a:pt x="1361" y="206"/>
                      </a:lnTo>
                      <a:lnTo>
                        <a:pt x="1377" y="222"/>
                      </a:lnTo>
                      <a:lnTo>
                        <a:pt x="1391" y="237"/>
                      </a:lnTo>
                      <a:lnTo>
                        <a:pt x="1403" y="253"/>
                      </a:lnTo>
                      <a:lnTo>
                        <a:pt x="1414" y="269"/>
                      </a:lnTo>
                      <a:lnTo>
                        <a:pt x="1423" y="285"/>
                      </a:lnTo>
                      <a:lnTo>
                        <a:pt x="1431" y="302"/>
                      </a:lnTo>
                      <a:lnTo>
                        <a:pt x="1438" y="320"/>
                      </a:lnTo>
                      <a:lnTo>
                        <a:pt x="1441" y="337"/>
                      </a:lnTo>
                      <a:lnTo>
                        <a:pt x="1444" y="355"/>
                      </a:lnTo>
                      <a:lnTo>
                        <a:pt x="1445" y="373"/>
                      </a:lnTo>
                      <a:lnTo>
                        <a:pt x="1444" y="391"/>
                      </a:lnTo>
                      <a:lnTo>
                        <a:pt x="1441" y="409"/>
                      </a:lnTo>
                      <a:lnTo>
                        <a:pt x="1438" y="426"/>
                      </a:lnTo>
                      <a:lnTo>
                        <a:pt x="1431" y="444"/>
                      </a:lnTo>
                      <a:lnTo>
                        <a:pt x="1423" y="461"/>
                      </a:lnTo>
                      <a:lnTo>
                        <a:pt x="1414" y="477"/>
                      </a:lnTo>
                      <a:lnTo>
                        <a:pt x="1403" y="494"/>
                      </a:lnTo>
                      <a:lnTo>
                        <a:pt x="1391" y="509"/>
                      </a:lnTo>
                      <a:lnTo>
                        <a:pt x="1377" y="525"/>
                      </a:lnTo>
                      <a:lnTo>
                        <a:pt x="1361" y="540"/>
                      </a:lnTo>
                      <a:lnTo>
                        <a:pt x="1344" y="554"/>
                      </a:lnTo>
                      <a:lnTo>
                        <a:pt x="1326" y="569"/>
                      </a:lnTo>
                      <a:lnTo>
                        <a:pt x="1307" y="583"/>
                      </a:lnTo>
                      <a:lnTo>
                        <a:pt x="1286" y="596"/>
                      </a:lnTo>
                      <a:lnTo>
                        <a:pt x="1264" y="609"/>
                      </a:lnTo>
                      <a:lnTo>
                        <a:pt x="1241" y="621"/>
                      </a:lnTo>
                      <a:lnTo>
                        <a:pt x="1216" y="632"/>
                      </a:lnTo>
                      <a:lnTo>
                        <a:pt x="1190" y="644"/>
                      </a:lnTo>
                      <a:lnTo>
                        <a:pt x="1164" y="654"/>
                      </a:lnTo>
                      <a:lnTo>
                        <a:pt x="1137" y="663"/>
                      </a:lnTo>
                      <a:lnTo>
                        <a:pt x="1109" y="672"/>
                      </a:lnTo>
                      <a:lnTo>
                        <a:pt x="1079" y="681"/>
                      </a:lnTo>
                      <a:lnTo>
                        <a:pt x="1049" y="689"/>
                      </a:lnTo>
                      <a:lnTo>
                        <a:pt x="1018" y="696"/>
                      </a:lnTo>
                      <a:lnTo>
                        <a:pt x="987" y="702"/>
                      </a:lnTo>
                      <a:lnTo>
                        <a:pt x="955" y="707"/>
                      </a:lnTo>
                      <a:lnTo>
                        <a:pt x="921" y="713"/>
                      </a:lnTo>
                      <a:lnTo>
                        <a:pt x="887" y="716"/>
                      </a:lnTo>
                      <a:lnTo>
                        <a:pt x="852" y="719"/>
                      </a:lnTo>
                      <a:lnTo>
                        <a:pt x="817" y="722"/>
                      </a:lnTo>
                      <a:lnTo>
                        <a:pt x="782" y="723"/>
                      </a:lnTo>
                      <a:lnTo>
                        <a:pt x="746" y="723"/>
                      </a:ln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  <p:sp>
              <p:nvSpPr>
                <p:cNvPr id="79" name="Freeform 102"/>
                <p:cNvSpPr>
                  <a:spLocks noChangeArrowheads="1"/>
                </p:cNvSpPr>
                <p:nvPr/>
              </p:nvSpPr>
              <p:spPr bwMode="auto">
                <a:xfrm>
                  <a:off x="8" y="4"/>
                  <a:ext cx="231" cy="116"/>
                </a:xfrm>
                <a:custGeom>
                  <a:avLst/>
                  <a:gdLst>
                    <a:gd name="T0" fmla="*/ 38 w 1398"/>
                    <a:gd name="T1" fmla="*/ 10 h 700"/>
                    <a:gd name="T2" fmla="*/ 38 w 1398"/>
                    <a:gd name="T3" fmla="*/ 12 h 700"/>
                    <a:gd name="T4" fmla="*/ 37 w 1398"/>
                    <a:gd name="T5" fmla="*/ 13 h 700"/>
                    <a:gd name="T6" fmla="*/ 36 w 1398"/>
                    <a:gd name="T7" fmla="*/ 14 h 700"/>
                    <a:gd name="T8" fmla="*/ 34 w 1398"/>
                    <a:gd name="T9" fmla="*/ 15 h 700"/>
                    <a:gd name="T10" fmla="*/ 33 w 1398"/>
                    <a:gd name="T11" fmla="*/ 16 h 700"/>
                    <a:gd name="T12" fmla="*/ 31 w 1398"/>
                    <a:gd name="T13" fmla="*/ 17 h 700"/>
                    <a:gd name="T14" fmla="*/ 28 w 1398"/>
                    <a:gd name="T15" fmla="*/ 18 h 700"/>
                    <a:gd name="T16" fmla="*/ 26 w 1398"/>
                    <a:gd name="T17" fmla="*/ 19 h 700"/>
                    <a:gd name="T18" fmla="*/ 23 w 1398"/>
                    <a:gd name="T19" fmla="*/ 19 h 700"/>
                    <a:gd name="T20" fmla="*/ 20 w 1398"/>
                    <a:gd name="T21" fmla="*/ 19 h 700"/>
                    <a:gd name="T22" fmla="*/ 18 w 1398"/>
                    <a:gd name="T23" fmla="*/ 19 h 700"/>
                    <a:gd name="T24" fmla="*/ 15 w 1398"/>
                    <a:gd name="T25" fmla="*/ 19 h 700"/>
                    <a:gd name="T26" fmla="*/ 13 w 1398"/>
                    <a:gd name="T27" fmla="*/ 19 h 700"/>
                    <a:gd name="T28" fmla="*/ 10 w 1398"/>
                    <a:gd name="T29" fmla="*/ 18 h 700"/>
                    <a:gd name="T30" fmla="*/ 8 w 1398"/>
                    <a:gd name="T31" fmla="*/ 17 h 700"/>
                    <a:gd name="T32" fmla="*/ 6 w 1398"/>
                    <a:gd name="T33" fmla="*/ 16 h 700"/>
                    <a:gd name="T34" fmla="*/ 4 w 1398"/>
                    <a:gd name="T35" fmla="*/ 15 h 700"/>
                    <a:gd name="T36" fmla="*/ 2 w 1398"/>
                    <a:gd name="T37" fmla="*/ 14 h 700"/>
                    <a:gd name="T38" fmla="*/ 1 w 1398"/>
                    <a:gd name="T39" fmla="*/ 13 h 700"/>
                    <a:gd name="T40" fmla="*/ 0 w 1398"/>
                    <a:gd name="T41" fmla="*/ 12 h 700"/>
                    <a:gd name="T42" fmla="*/ 0 w 1398"/>
                    <a:gd name="T43" fmla="*/ 10 h 700"/>
                    <a:gd name="T44" fmla="*/ 0 w 1398"/>
                    <a:gd name="T45" fmla="*/ 9 h 700"/>
                    <a:gd name="T46" fmla="*/ 0 w 1398"/>
                    <a:gd name="T47" fmla="*/ 8 h 700"/>
                    <a:gd name="T48" fmla="*/ 1 w 1398"/>
                    <a:gd name="T49" fmla="*/ 6 h 700"/>
                    <a:gd name="T50" fmla="*/ 2 w 1398"/>
                    <a:gd name="T51" fmla="*/ 5 h 700"/>
                    <a:gd name="T52" fmla="*/ 4 w 1398"/>
                    <a:gd name="T53" fmla="*/ 4 h 700"/>
                    <a:gd name="T54" fmla="*/ 6 w 1398"/>
                    <a:gd name="T55" fmla="*/ 3 h 700"/>
                    <a:gd name="T56" fmla="*/ 8 w 1398"/>
                    <a:gd name="T57" fmla="*/ 2 h 700"/>
                    <a:gd name="T58" fmla="*/ 10 w 1398"/>
                    <a:gd name="T59" fmla="*/ 1 h 700"/>
                    <a:gd name="T60" fmla="*/ 13 w 1398"/>
                    <a:gd name="T61" fmla="*/ 0 h 700"/>
                    <a:gd name="T62" fmla="*/ 15 w 1398"/>
                    <a:gd name="T63" fmla="*/ 0 h 700"/>
                    <a:gd name="T64" fmla="*/ 18 w 1398"/>
                    <a:gd name="T65" fmla="*/ 0 h 700"/>
                    <a:gd name="T66" fmla="*/ 20 w 1398"/>
                    <a:gd name="T67" fmla="*/ 0 h 700"/>
                    <a:gd name="T68" fmla="*/ 23 w 1398"/>
                    <a:gd name="T69" fmla="*/ 0 h 700"/>
                    <a:gd name="T70" fmla="*/ 26 w 1398"/>
                    <a:gd name="T71" fmla="*/ 0 h 700"/>
                    <a:gd name="T72" fmla="*/ 28 w 1398"/>
                    <a:gd name="T73" fmla="*/ 1 h 700"/>
                    <a:gd name="T74" fmla="*/ 31 w 1398"/>
                    <a:gd name="T75" fmla="*/ 2 h 700"/>
                    <a:gd name="T76" fmla="*/ 33 w 1398"/>
                    <a:gd name="T77" fmla="*/ 3 h 700"/>
                    <a:gd name="T78" fmla="*/ 34 w 1398"/>
                    <a:gd name="T79" fmla="*/ 4 h 700"/>
                    <a:gd name="T80" fmla="*/ 36 w 1398"/>
                    <a:gd name="T81" fmla="*/ 5 h 700"/>
                    <a:gd name="T82" fmla="*/ 37 w 1398"/>
                    <a:gd name="T83" fmla="*/ 6 h 700"/>
                    <a:gd name="T84" fmla="*/ 38 w 1398"/>
                    <a:gd name="T85" fmla="*/ 8 h 700"/>
                    <a:gd name="T86" fmla="*/ 38 w 1398"/>
                    <a:gd name="T87" fmla="*/ 9 h 700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398"/>
                    <a:gd name="T133" fmla="*/ 0 h 700"/>
                    <a:gd name="T134" fmla="*/ 1398 w 1398"/>
                    <a:gd name="T135" fmla="*/ 700 h 700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398" h="700">
                      <a:moveTo>
                        <a:pt x="1398" y="350"/>
                      </a:moveTo>
                      <a:lnTo>
                        <a:pt x="1398" y="350"/>
                      </a:lnTo>
                      <a:lnTo>
                        <a:pt x="1397" y="368"/>
                      </a:lnTo>
                      <a:lnTo>
                        <a:pt x="1394" y="386"/>
                      </a:lnTo>
                      <a:lnTo>
                        <a:pt x="1391" y="403"/>
                      </a:lnTo>
                      <a:lnTo>
                        <a:pt x="1384" y="421"/>
                      </a:lnTo>
                      <a:lnTo>
                        <a:pt x="1376" y="438"/>
                      </a:lnTo>
                      <a:lnTo>
                        <a:pt x="1367" y="454"/>
                      </a:lnTo>
                      <a:lnTo>
                        <a:pt x="1356" y="471"/>
                      </a:lnTo>
                      <a:lnTo>
                        <a:pt x="1344" y="486"/>
                      </a:lnTo>
                      <a:lnTo>
                        <a:pt x="1330" y="502"/>
                      </a:lnTo>
                      <a:lnTo>
                        <a:pt x="1314" y="517"/>
                      </a:lnTo>
                      <a:lnTo>
                        <a:pt x="1297" y="531"/>
                      </a:lnTo>
                      <a:lnTo>
                        <a:pt x="1279" y="546"/>
                      </a:lnTo>
                      <a:lnTo>
                        <a:pt x="1260" y="560"/>
                      </a:lnTo>
                      <a:lnTo>
                        <a:pt x="1239" y="573"/>
                      </a:lnTo>
                      <a:lnTo>
                        <a:pt x="1217" y="586"/>
                      </a:lnTo>
                      <a:lnTo>
                        <a:pt x="1194" y="598"/>
                      </a:lnTo>
                      <a:lnTo>
                        <a:pt x="1169" y="609"/>
                      </a:lnTo>
                      <a:lnTo>
                        <a:pt x="1143" y="621"/>
                      </a:lnTo>
                      <a:lnTo>
                        <a:pt x="1117" y="631"/>
                      </a:lnTo>
                      <a:lnTo>
                        <a:pt x="1090" y="640"/>
                      </a:lnTo>
                      <a:lnTo>
                        <a:pt x="1062" y="649"/>
                      </a:lnTo>
                      <a:lnTo>
                        <a:pt x="1032" y="658"/>
                      </a:lnTo>
                      <a:lnTo>
                        <a:pt x="1002" y="666"/>
                      </a:lnTo>
                      <a:lnTo>
                        <a:pt x="971" y="673"/>
                      </a:lnTo>
                      <a:lnTo>
                        <a:pt x="940" y="679"/>
                      </a:lnTo>
                      <a:lnTo>
                        <a:pt x="908" y="684"/>
                      </a:lnTo>
                      <a:lnTo>
                        <a:pt x="874" y="690"/>
                      </a:lnTo>
                      <a:lnTo>
                        <a:pt x="840" y="693"/>
                      </a:lnTo>
                      <a:lnTo>
                        <a:pt x="805" y="696"/>
                      </a:lnTo>
                      <a:lnTo>
                        <a:pt x="770" y="699"/>
                      </a:lnTo>
                      <a:lnTo>
                        <a:pt x="735" y="700"/>
                      </a:lnTo>
                      <a:lnTo>
                        <a:pt x="699" y="700"/>
                      </a:lnTo>
                      <a:lnTo>
                        <a:pt x="663" y="700"/>
                      </a:lnTo>
                      <a:lnTo>
                        <a:pt x="628" y="699"/>
                      </a:lnTo>
                      <a:lnTo>
                        <a:pt x="593" y="696"/>
                      </a:lnTo>
                      <a:lnTo>
                        <a:pt x="558" y="693"/>
                      </a:lnTo>
                      <a:lnTo>
                        <a:pt x="524" y="690"/>
                      </a:lnTo>
                      <a:lnTo>
                        <a:pt x="490" y="684"/>
                      </a:lnTo>
                      <a:lnTo>
                        <a:pt x="458" y="679"/>
                      </a:lnTo>
                      <a:lnTo>
                        <a:pt x="427" y="673"/>
                      </a:lnTo>
                      <a:lnTo>
                        <a:pt x="396" y="666"/>
                      </a:lnTo>
                      <a:lnTo>
                        <a:pt x="366" y="658"/>
                      </a:lnTo>
                      <a:lnTo>
                        <a:pt x="336" y="649"/>
                      </a:lnTo>
                      <a:lnTo>
                        <a:pt x="308" y="640"/>
                      </a:lnTo>
                      <a:lnTo>
                        <a:pt x="281" y="631"/>
                      </a:lnTo>
                      <a:lnTo>
                        <a:pt x="255" y="621"/>
                      </a:lnTo>
                      <a:lnTo>
                        <a:pt x="229" y="609"/>
                      </a:lnTo>
                      <a:lnTo>
                        <a:pt x="204" y="598"/>
                      </a:lnTo>
                      <a:lnTo>
                        <a:pt x="181" y="586"/>
                      </a:lnTo>
                      <a:lnTo>
                        <a:pt x="159" y="573"/>
                      </a:lnTo>
                      <a:lnTo>
                        <a:pt x="138" y="560"/>
                      </a:lnTo>
                      <a:lnTo>
                        <a:pt x="119" y="546"/>
                      </a:lnTo>
                      <a:lnTo>
                        <a:pt x="101" y="531"/>
                      </a:lnTo>
                      <a:lnTo>
                        <a:pt x="84" y="517"/>
                      </a:lnTo>
                      <a:lnTo>
                        <a:pt x="68" y="502"/>
                      </a:lnTo>
                      <a:lnTo>
                        <a:pt x="54" y="486"/>
                      </a:lnTo>
                      <a:lnTo>
                        <a:pt x="42" y="471"/>
                      </a:lnTo>
                      <a:lnTo>
                        <a:pt x="31" y="454"/>
                      </a:lnTo>
                      <a:lnTo>
                        <a:pt x="22" y="438"/>
                      </a:lnTo>
                      <a:lnTo>
                        <a:pt x="14" y="421"/>
                      </a:lnTo>
                      <a:lnTo>
                        <a:pt x="7" y="403"/>
                      </a:lnTo>
                      <a:lnTo>
                        <a:pt x="4" y="386"/>
                      </a:lnTo>
                      <a:lnTo>
                        <a:pt x="1" y="368"/>
                      </a:lnTo>
                      <a:lnTo>
                        <a:pt x="0" y="350"/>
                      </a:lnTo>
                      <a:lnTo>
                        <a:pt x="1" y="332"/>
                      </a:lnTo>
                      <a:lnTo>
                        <a:pt x="4" y="314"/>
                      </a:lnTo>
                      <a:lnTo>
                        <a:pt x="7" y="297"/>
                      </a:lnTo>
                      <a:lnTo>
                        <a:pt x="14" y="279"/>
                      </a:lnTo>
                      <a:lnTo>
                        <a:pt x="22" y="262"/>
                      </a:lnTo>
                      <a:lnTo>
                        <a:pt x="31" y="246"/>
                      </a:lnTo>
                      <a:lnTo>
                        <a:pt x="42" y="230"/>
                      </a:lnTo>
                      <a:lnTo>
                        <a:pt x="54" y="214"/>
                      </a:lnTo>
                      <a:lnTo>
                        <a:pt x="68" y="199"/>
                      </a:lnTo>
                      <a:lnTo>
                        <a:pt x="84" y="183"/>
                      </a:lnTo>
                      <a:lnTo>
                        <a:pt x="101" y="169"/>
                      </a:lnTo>
                      <a:lnTo>
                        <a:pt x="119" y="154"/>
                      </a:lnTo>
                      <a:lnTo>
                        <a:pt x="138" y="140"/>
                      </a:lnTo>
                      <a:lnTo>
                        <a:pt x="159" y="127"/>
                      </a:lnTo>
                      <a:lnTo>
                        <a:pt x="181" y="114"/>
                      </a:lnTo>
                      <a:lnTo>
                        <a:pt x="204" y="103"/>
                      </a:lnTo>
                      <a:lnTo>
                        <a:pt x="229" y="91"/>
                      </a:lnTo>
                      <a:lnTo>
                        <a:pt x="255" y="79"/>
                      </a:lnTo>
                      <a:lnTo>
                        <a:pt x="281" y="69"/>
                      </a:lnTo>
                      <a:lnTo>
                        <a:pt x="308" y="60"/>
                      </a:lnTo>
                      <a:lnTo>
                        <a:pt x="336" y="51"/>
                      </a:lnTo>
                      <a:lnTo>
                        <a:pt x="366" y="42"/>
                      </a:lnTo>
                      <a:lnTo>
                        <a:pt x="396" y="34"/>
                      </a:lnTo>
                      <a:lnTo>
                        <a:pt x="427" y="28"/>
                      </a:lnTo>
                      <a:lnTo>
                        <a:pt x="458" y="21"/>
                      </a:lnTo>
                      <a:lnTo>
                        <a:pt x="490" y="16"/>
                      </a:lnTo>
                      <a:lnTo>
                        <a:pt x="524" y="11"/>
                      </a:lnTo>
                      <a:lnTo>
                        <a:pt x="558" y="7"/>
                      </a:lnTo>
                      <a:lnTo>
                        <a:pt x="593" y="4"/>
                      </a:lnTo>
                      <a:lnTo>
                        <a:pt x="628" y="2"/>
                      </a:lnTo>
                      <a:lnTo>
                        <a:pt x="663" y="0"/>
                      </a:lnTo>
                      <a:lnTo>
                        <a:pt x="699" y="0"/>
                      </a:lnTo>
                      <a:lnTo>
                        <a:pt x="735" y="0"/>
                      </a:lnTo>
                      <a:lnTo>
                        <a:pt x="770" y="2"/>
                      </a:lnTo>
                      <a:lnTo>
                        <a:pt x="805" y="4"/>
                      </a:lnTo>
                      <a:lnTo>
                        <a:pt x="840" y="7"/>
                      </a:lnTo>
                      <a:lnTo>
                        <a:pt x="874" y="11"/>
                      </a:lnTo>
                      <a:lnTo>
                        <a:pt x="908" y="16"/>
                      </a:lnTo>
                      <a:lnTo>
                        <a:pt x="940" y="21"/>
                      </a:lnTo>
                      <a:lnTo>
                        <a:pt x="971" y="28"/>
                      </a:lnTo>
                      <a:lnTo>
                        <a:pt x="1002" y="34"/>
                      </a:lnTo>
                      <a:lnTo>
                        <a:pt x="1032" y="42"/>
                      </a:lnTo>
                      <a:lnTo>
                        <a:pt x="1062" y="51"/>
                      </a:lnTo>
                      <a:lnTo>
                        <a:pt x="1090" y="60"/>
                      </a:lnTo>
                      <a:lnTo>
                        <a:pt x="1117" y="69"/>
                      </a:lnTo>
                      <a:lnTo>
                        <a:pt x="1143" y="79"/>
                      </a:lnTo>
                      <a:lnTo>
                        <a:pt x="1169" y="91"/>
                      </a:lnTo>
                      <a:lnTo>
                        <a:pt x="1194" y="103"/>
                      </a:lnTo>
                      <a:lnTo>
                        <a:pt x="1217" y="114"/>
                      </a:lnTo>
                      <a:lnTo>
                        <a:pt x="1239" y="127"/>
                      </a:lnTo>
                      <a:lnTo>
                        <a:pt x="1260" y="140"/>
                      </a:lnTo>
                      <a:lnTo>
                        <a:pt x="1279" y="154"/>
                      </a:lnTo>
                      <a:lnTo>
                        <a:pt x="1297" y="169"/>
                      </a:lnTo>
                      <a:lnTo>
                        <a:pt x="1314" y="183"/>
                      </a:lnTo>
                      <a:lnTo>
                        <a:pt x="1330" y="199"/>
                      </a:lnTo>
                      <a:lnTo>
                        <a:pt x="1344" y="214"/>
                      </a:lnTo>
                      <a:lnTo>
                        <a:pt x="1356" y="230"/>
                      </a:lnTo>
                      <a:lnTo>
                        <a:pt x="1367" y="246"/>
                      </a:lnTo>
                      <a:lnTo>
                        <a:pt x="1376" y="262"/>
                      </a:lnTo>
                      <a:lnTo>
                        <a:pt x="1384" y="279"/>
                      </a:lnTo>
                      <a:lnTo>
                        <a:pt x="1391" y="297"/>
                      </a:lnTo>
                      <a:lnTo>
                        <a:pt x="1394" y="314"/>
                      </a:lnTo>
                      <a:lnTo>
                        <a:pt x="1397" y="332"/>
                      </a:lnTo>
                      <a:lnTo>
                        <a:pt x="1398" y="35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F3F3F"/>
                    </a:gs>
                    <a:gs pos="100000">
                      <a:srgbClr val="0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3024"/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6871249" y="1785294"/>
              <a:ext cx="532123" cy="672314"/>
              <a:chOff x="5821296" y="942740"/>
              <a:chExt cx="422361" cy="533635"/>
            </a:xfrm>
          </p:grpSpPr>
          <p:sp>
            <p:nvSpPr>
              <p:cNvPr id="70" name="Oval 87"/>
              <p:cNvSpPr>
                <a:spLocks noChangeArrowheads="1"/>
              </p:cNvSpPr>
              <p:nvPr/>
            </p:nvSpPr>
            <p:spPr bwMode="auto">
              <a:xfrm>
                <a:off x="5825802" y="1341437"/>
                <a:ext cx="392112" cy="13493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87000"/>
                    </a:srgbClr>
                  </a:gs>
                  <a:gs pos="30000">
                    <a:srgbClr val="000000">
                      <a:alpha val="67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>
                <a:off x="5821296" y="942740"/>
                <a:ext cx="422361" cy="422360"/>
                <a:chOff x="5026477" y="1104665"/>
                <a:chExt cx="897741" cy="897740"/>
              </a:xfrm>
            </p:grpSpPr>
            <p:sp>
              <p:nvSpPr>
                <p:cNvPr id="72" name="Freeform 36"/>
                <p:cNvSpPr>
                  <a:spLocks/>
                </p:cNvSpPr>
                <p:nvPr/>
              </p:nvSpPr>
              <p:spPr bwMode="auto">
                <a:xfrm>
                  <a:off x="5026477" y="1104665"/>
                  <a:ext cx="897741" cy="897740"/>
                </a:xfrm>
                <a:prstGeom prst="ellipse">
                  <a:avLst/>
                </a:prstGeom>
                <a:solidFill>
                  <a:srgbClr val="E93E3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 dirty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73" name="Freeform 38"/>
                <p:cNvSpPr>
                  <a:spLocks/>
                </p:cNvSpPr>
                <p:nvPr/>
              </p:nvSpPr>
              <p:spPr bwMode="auto">
                <a:xfrm>
                  <a:off x="5069568" y="1255262"/>
                  <a:ext cx="766422" cy="25080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74" name="Oval 39"/>
                <p:cNvSpPr>
                  <a:spLocks noChangeArrowheads="1"/>
                </p:cNvSpPr>
                <p:nvPr/>
              </p:nvSpPr>
              <p:spPr bwMode="auto">
                <a:xfrm>
                  <a:off x="5365810" y="1275260"/>
                  <a:ext cx="180773" cy="1634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z="3024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64" name="TextBox 59"/>
            <p:cNvSpPr txBox="1">
              <a:spLocks noChangeArrowheads="1"/>
            </p:cNvSpPr>
            <p:nvPr/>
          </p:nvSpPr>
          <p:spPr bwMode="auto">
            <a:xfrm flipH="1">
              <a:off x="7516545" y="1799277"/>
              <a:ext cx="3576008" cy="447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）毛泽东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59"/>
            <p:cNvSpPr txBox="1">
              <a:spLocks noChangeArrowheads="1"/>
            </p:cNvSpPr>
            <p:nvPr/>
          </p:nvSpPr>
          <p:spPr bwMode="auto">
            <a:xfrm flipH="1">
              <a:off x="7533269" y="3240073"/>
              <a:ext cx="3559284" cy="447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）邓小平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矩形 47"/>
            <p:cNvSpPr>
              <a:spLocks noChangeArrowheads="1"/>
            </p:cNvSpPr>
            <p:nvPr/>
          </p:nvSpPr>
          <p:spPr bwMode="auto">
            <a:xfrm>
              <a:off x="7797511" y="5204908"/>
              <a:ext cx="3575614" cy="64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191" tIns="57595" rIns="115191" bIns="57595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教育的目标是培养德智体美劳全面发展的社会主义建设者和接班人。</a:t>
              </a:r>
            </a:p>
          </p:txBody>
        </p:sp>
        <p:sp>
          <p:nvSpPr>
            <p:cNvPr id="67" name="TextBox 59"/>
            <p:cNvSpPr txBox="1">
              <a:spLocks noChangeArrowheads="1"/>
            </p:cNvSpPr>
            <p:nvPr/>
          </p:nvSpPr>
          <p:spPr bwMode="auto">
            <a:xfrm flipH="1">
              <a:off x="7643309" y="4608698"/>
              <a:ext cx="3644173" cy="447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5196" tIns="57598" rIns="115196" bIns="5759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）习近平</a:t>
              </a:r>
              <a:endParaRPr lang="en-US" altLang="ko-KR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47"/>
            <p:cNvSpPr>
              <a:spLocks noChangeArrowheads="1"/>
            </p:cNvSpPr>
            <p:nvPr/>
          </p:nvSpPr>
          <p:spPr bwMode="auto">
            <a:xfrm>
              <a:off x="7533269" y="2309720"/>
              <a:ext cx="3754213" cy="941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15191" tIns="57595" rIns="115191" bIns="57595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我们的教育方针，应该使受教育者在德育、智育、 体育几方面都得到发展，成为有社会主义觉悟的有文化的劳动者</a:t>
              </a:r>
            </a:p>
          </p:txBody>
        </p:sp>
        <p:pic>
          <p:nvPicPr>
            <p:cNvPr id="69" name="图片 68">
              <a:extLst>
                <a:ext uri="{FF2B5EF4-FFF2-40B4-BE49-F238E27FC236}">
                  <a16:creationId xmlns="" xmlns:a16="http://schemas.microsoft.com/office/drawing/2014/main" id="{618C9993-6F6D-4BC7-B89F-36F2EC7226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287" y="1713439"/>
              <a:ext cx="4462464" cy="4462464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7657536" y="3913641"/>
            <a:ext cx="3677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为了培养社会主义建设需要合格的人才，我们必须认真研究在新的条件下，如何更好地贯彻教育与生产劳动相结合的方针。</a:t>
            </a:r>
          </a:p>
        </p:txBody>
      </p:sp>
      <p:sp>
        <p:nvSpPr>
          <p:cNvPr id="52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266995" y="396187"/>
            <a:ext cx="5200682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一、劳动促进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社会发展</a:t>
            </a:r>
          </a:p>
        </p:txBody>
      </p:sp>
    </p:spTree>
    <p:extLst>
      <p:ext uri="{BB962C8B-B14F-4D97-AF65-F5344CB8AC3E}">
        <p14:creationId xmlns:p14="http://schemas.microsoft.com/office/powerpoint/2010/main" val="2366458179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1800" y="2455034"/>
            <a:ext cx="11163300" cy="3494772"/>
            <a:chOff x="431800" y="1945406"/>
            <a:chExt cx="11163300" cy="3494772"/>
          </a:xfrm>
        </p:grpSpPr>
        <p:grpSp>
          <p:nvGrpSpPr>
            <p:cNvPr id="26" name="组合 25"/>
            <p:cNvGrpSpPr/>
            <p:nvPr/>
          </p:nvGrpSpPr>
          <p:grpSpPr>
            <a:xfrm>
              <a:off x="2943507" y="1945406"/>
              <a:ext cx="1868593" cy="1866715"/>
              <a:chOff x="5305425" y="2638424"/>
              <a:chExt cx="1579563" cy="1577975"/>
            </a:xfrm>
            <a:solidFill>
              <a:srgbClr val="000000">
                <a:alpha val="60000"/>
              </a:srgbClr>
            </a:solidFill>
          </p:grpSpPr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5305425" y="2638424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7"/>
              <p:cNvSpPr>
                <a:spLocks noEditPoints="1"/>
              </p:cNvSpPr>
              <p:nvPr/>
            </p:nvSpPr>
            <p:spPr bwMode="auto">
              <a:xfrm>
                <a:off x="5602288" y="2933700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098235" y="3098333"/>
              <a:ext cx="2345601" cy="2341845"/>
              <a:chOff x="5102225" y="2441575"/>
              <a:chExt cx="1982788" cy="1979613"/>
            </a:xfrm>
            <a:solidFill>
              <a:srgbClr val="E93E34">
                <a:alpha val="60000"/>
              </a:srgbClr>
            </a:solidFill>
          </p:grpSpPr>
          <p:sp>
            <p:nvSpPr>
              <p:cNvPr id="34" name="Freeform 12"/>
              <p:cNvSpPr>
                <a:spLocks noEditPoints="1"/>
              </p:cNvSpPr>
              <p:nvPr/>
            </p:nvSpPr>
            <p:spPr bwMode="auto">
              <a:xfrm>
                <a:off x="5102225" y="2441575"/>
                <a:ext cx="1982788" cy="1979613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5405438" y="2741613"/>
                <a:ext cx="1376363" cy="1381125"/>
              </a:xfrm>
              <a:custGeom>
                <a:avLst/>
                <a:gdLst>
                  <a:gd name="T0" fmla="*/ 184 w 367"/>
                  <a:gd name="T1" fmla="*/ 0 h 368"/>
                  <a:gd name="T2" fmla="*/ 0 w 367"/>
                  <a:gd name="T3" fmla="*/ 184 h 368"/>
                  <a:gd name="T4" fmla="*/ 184 w 367"/>
                  <a:gd name="T5" fmla="*/ 368 h 368"/>
                  <a:gd name="T6" fmla="*/ 367 w 367"/>
                  <a:gd name="T7" fmla="*/ 184 h 368"/>
                  <a:gd name="T8" fmla="*/ 184 w 367"/>
                  <a:gd name="T9" fmla="*/ 0 h 368"/>
                  <a:gd name="T10" fmla="*/ 184 w 367"/>
                  <a:gd name="T11" fmla="*/ 250 h 368"/>
                  <a:gd name="T12" fmla="*/ 118 w 367"/>
                  <a:gd name="T13" fmla="*/ 184 h 368"/>
                  <a:gd name="T14" fmla="*/ 184 w 367"/>
                  <a:gd name="T15" fmla="*/ 118 h 368"/>
                  <a:gd name="T16" fmla="*/ 250 w 367"/>
                  <a:gd name="T17" fmla="*/ 184 h 368"/>
                  <a:gd name="T18" fmla="*/ 184 w 367"/>
                  <a:gd name="T19" fmla="*/ 25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7" h="368"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285" y="368"/>
                      <a:pt x="367" y="285"/>
                      <a:pt x="367" y="184"/>
                    </a:cubicBezTo>
                    <a:cubicBezTo>
                      <a:pt x="367" y="83"/>
                      <a:pt x="285" y="0"/>
                      <a:pt x="184" y="0"/>
                    </a:cubicBezTo>
                    <a:close/>
                    <a:moveTo>
                      <a:pt x="184" y="250"/>
                    </a:moveTo>
                    <a:cubicBezTo>
                      <a:pt x="148" y="250"/>
                      <a:pt x="118" y="220"/>
                      <a:pt x="118" y="184"/>
                    </a:cubicBezTo>
                    <a:cubicBezTo>
                      <a:pt x="118" y="148"/>
                      <a:pt x="148" y="118"/>
                      <a:pt x="184" y="118"/>
                    </a:cubicBezTo>
                    <a:cubicBezTo>
                      <a:pt x="220" y="118"/>
                      <a:pt x="250" y="148"/>
                      <a:pt x="250" y="184"/>
                    </a:cubicBezTo>
                    <a:cubicBezTo>
                      <a:pt x="250" y="220"/>
                      <a:pt x="220" y="250"/>
                      <a:pt x="184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133002" y="2639598"/>
              <a:ext cx="1538068" cy="1560603"/>
              <a:chOff x="5803900" y="2852738"/>
              <a:chExt cx="1300163" cy="1319212"/>
            </a:xfrm>
            <a:solidFill>
              <a:srgbClr val="000000">
                <a:alpha val="60000"/>
              </a:srgbClr>
            </a:solidFill>
          </p:grpSpPr>
          <p:sp>
            <p:nvSpPr>
              <p:cNvPr id="37" name="Freeform 18"/>
              <p:cNvSpPr>
                <a:spLocks noEditPoints="1"/>
              </p:cNvSpPr>
              <p:nvPr/>
            </p:nvSpPr>
            <p:spPr bwMode="auto">
              <a:xfrm>
                <a:off x="5803900" y="2852738"/>
                <a:ext cx="1300163" cy="1319212"/>
              </a:xfrm>
              <a:custGeom>
                <a:avLst/>
                <a:gdLst>
                  <a:gd name="T0" fmla="*/ 309 w 347"/>
                  <a:gd name="T1" fmla="*/ 176 h 352"/>
                  <a:gd name="T2" fmla="*/ 326 w 347"/>
                  <a:gd name="T3" fmla="*/ 150 h 352"/>
                  <a:gd name="T4" fmla="*/ 335 w 347"/>
                  <a:gd name="T5" fmla="*/ 103 h 352"/>
                  <a:gd name="T6" fmla="*/ 294 w 347"/>
                  <a:gd name="T7" fmla="*/ 113 h 352"/>
                  <a:gd name="T8" fmla="*/ 282 w 347"/>
                  <a:gd name="T9" fmla="*/ 65 h 352"/>
                  <a:gd name="T10" fmla="*/ 262 w 347"/>
                  <a:gd name="T11" fmla="*/ 22 h 352"/>
                  <a:gd name="T12" fmla="*/ 234 w 347"/>
                  <a:gd name="T13" fmla="*/ 54 h 352"/>
                  <a:gd name="T14" fmla="*/ 196 w 347"/>
                  <a:gd name="T15" fmla="*/ 23 h 352"/>
                  <a:gd name="T16" fmla="*/ 155 w 347"/>
                  <a:gd name="T17" fmla="*/ 0 h 352"/>
                  <a:gd name="T18" fmla="*/ 151 w 347"/>
                  <a:gd name="T19" fmla="*/ 42 h 352"/>
                  <a:gd name="T20" fmla="*/ 102 w 347"/>
                  <a:gd name="T21" fmla="*/ 39 h 352"/>
                  <a:gd name="T22" fmla="*/ 55 w 347"/>
                  <a:gd name="T23" fmla="*/ 44 h 352"/>
                  <a:gd name="T24" fmla="*/ 77 w 347"/>
                  <a:gd name="T25" fmla="*/ 81 h 352"/>
                  <a:gd name="T26" fmla="*/ 35 w 347"/>
                  <a:gd name="T27" fmla="*/ 107 h 352"/>
                  <a:gd name="T28" fmla="*/ 0 w 347"/>
                  <a:gd name="T29" fmla="*/ 139 h 352"/>
                  <a:gd name="T30" fmla="*/ 39 w 347"/>
                  <a:gd name="T31" fmla="*/ 156 h 352"/>
                  <a:gd name="T32" fmla="*/ 39 w 347"/>
                  <a:gd name="T33" fmla="*/ 195 h 352"/>
                  <a:gd name="T34" fmla="*/ 0 w 347"/>
                  <a:gd name="T35" fmla="*/ 212 h 352"/>
                  <a:gd name="T36" fmla="*/ 35 w 347"/>
                  <a:gd name="T37" fmla="*/ 244 h 352"/>
                  <a:gd name="T38" fmla="*/ 77 w 347"/>
                  <a:gd name="T39" fmla="*/ 271 h 352"/>
                  <a:gd name="T40" fmla="*/ 55 w 347"/>
                  <a:gd name="T41" fmla="*/ 307 h 352"/>
                  <a:gd name="T42" fmla="*/ 102 w 347"/>
                  <a:gd name="T43" fmla="*/ 313 h 352"/>
                  <a:gd name="T44" fmla="*/ 151 w 347"/>
                  <a:gd name="T45" fmla="*/ 309 h 352"/>
                  <a:gd name="T46" fmla="*/ 155 w 347"/>
                  <a:gd name="T47" fmla="*/ 352 h 352"/>
                  <a:gd name="T48" fmla="*/ 196 w 347"/>
                  <a:gd name="T49" fmla="*/ 329 h 352"/>
                  <a:gd name="T50" fmla="*/ 234 w 347"/>
                  <a:gd name="T51" fmla="*/ 297 h 352"/>
                  <a:gd name="T52" fmla="*/ 262 w 347"/>
                  <a:gd name="T53" fmla="*/ 329 h 352"/>
                  <a:gd name="T54" fmla="*/ 282 w 347"/>
                  <a:gd name="T55" fmla="*/ 286 h 352"/>
                  <a:gd name="T56" fmla="*/ 294 w 347"/>
                  <a:gd name="T57" fmla="*/ 239 h 352"/>
                  <a:gd name="T58" fmla="*/ 335 w 347"/>
                  <a:gd name="T59" fmla="*/ 248 h 352"/>
                  <a:gd name="T60" fmla="*/ 326 w 347"/>
                  <a:gd name="T61" fmla="*/ 201 h 352"/>
                  <a:gd name="T62" fmla="*/ 174 w 347"/>
                  <a:gd name="T63" fmla="*/ 201 h 352"/>
                  <a:gd name="T64" fmla="*/ 174 w 347"/>
                  <a:gd name="T65" fmla="*/ 150 h 352"/>
                  <a:gd name="T66" fmla="*/ 174 w 347"/>
                  <a:gd name="T67" fmla="*/ 20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7" h="352">
                    <a:moveTo>
                      <a:pt x="308" y="195"/>
                    </a:moveTo>
                    <a:cubicBezTo>
                      <a:pt x="309" y="189"/>
                      <a:pt x="309" y="182"/>
                      <a:pt x="309" y="176"/>
                    </a:cubicBezTo>
                    <a:cubicBezTo>
                      <a:pt x="309" y="169"/>
                      <a:pt x="309" y="162"/>
                      <a:pt x="308" y="156"/>
                    </a:cubicBezTo>
                    <a:cubicBezTo>
                      <a:pt x="326" y="150"/>
                      <a:pt x="326" y="150"/>
                      <a:pt x="326" y="150"/>
                    </a:cubicBezTo>
                    <a:cubicBezTo>
                      <a:pt x="347" y="139"/>
                      <a:pt x="347" y="139"/>
                      <a:pt x="347" y="139"/>
                    </a:cubicBezTo>
                    <a:cubicBezTo>
                      <a:pt x="335" y="103"/>
                      <a:pt x="335" y="103"/>
                      <a:pt x="335" y="103"/>
                    </a:cubicBezTo>
                    <a:cubicBezTo>
                      <a:pt x="312" y="107"/>
                      <a:pt x="312" y="107"/>
                      <a:pt x="312" y="107"/>
                    </a:cubicBezTo>
                    <a:cubicBezTo>
                      <a:pt x="294" y="113"/>
                      <a:pt x="294" y="113"/>
                      <a:pt x="294" y="113"/>
                    </a:cubicBezTo>
                    <a:cubicBezTo>
                      <a:pt x="288" y="101"/>
                      <a:pt x="280" y="90"/>
                      <a:pt x="271" y="81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92" y="44"/>
                      <a:pt x="292" y="44"/>
                      <a:pt x="292" y="44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45" y="39"/>
                      <a:pt x="245" y="39"/>
                      <a:pt x="245" y="39"/>
                    </a:cubicBezTo>
                    <a:cubicBezTo>
                      <a:pt x="234" y="54"/>
                      <a:pt x="234" y="54"/>
                      <a:pt x="234" y="54"/>
                    </a:cubicBezTo>
                    <a:cubicBezTo>
                      <a:pt x="222" y="48"/>
                      <a:pt x="210" y="44"/>
                      <a:pt x="196" y="42"/>
                    </a:cubicBezTo>
                    <a:cubicBezTo>
                      <a:pt x="196" y="23"/>
                      <a:pt x="196" y="23"/>
                      <a:pt x="196" y="23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1" y="23"/>
                      <a:pt x="151" y="23"/>
                      <a:pt x="151" y="23"/>
                    </a:cubicBezTo>
                    <a:cubicBezTo>
                      <a:pt x="151" y="42"/>
                      <a:pt x="151" y="42"/>
                      <a:pt x="151" y="42"/>
                    </a:cubicBezTo>
                    <a:cubicBezTo>
                      <a:pt x="138" y="44"/>
                      <a:pt x="125" y="48"/>
                      <a:pt x="113" y="54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67" y="90"/>
                      <a:pt x="60" y="101"/>
                      <a:pt x="53" y="113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38" y="162"/>
                      <a:pt x="38" y="169"/>
                      <a:pt x="38" y="176"/>
                    </a:cubicBezTo>
                    <a:cubicBezTo>
                      <a:pt x="38" y="182"/>
                      <a:pt x="38" y="189"/>
                      <a:pt x="39" y="195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2" y="248"/>
                      <a:pt x="12" y="248"/>
                      <a:pt x="12" y="248"/>
                    </a:cubicBezTo>
                    <a:cubicBezTo>
                      <a:pt x="35" y="244"/>
                      <a:pt x="35" y="244"/>
                      <a:pt x="35" y="244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60" y="250"/>
                      <a:pt x="67" y="261"/>
                      <a:pt x="77" y="271"/>
                    </a:cubicBezTo>
                    <a:cubicBezTo>
                      <a:pt x="65" y="286"/>
                      <a:pt x="65" y="286"/>
                      <a:pt x="65" y="286"/>
                    </a:cubicBezTo>
                    <a:cubicBezTo>
                      <a:pt x="55" y="307"/>
                      <a:pt x="55" y="307"/>
                      <a:pt x="55" y="307"/>
                    </a:cubicBezTo>
                    <a:cubicBezTo>
                      <a:pt x="85" y="329"/>
                      <a:pt x="85" y="329"/>
                      <a:pt x="85" y="329"/>
                    </a:cubicBezTo>
                    <a:cubicBezTo>
                      <a:pt x="102" y="313"/>
                      <a:pt x="102" y="313"/>
                      <a:pt x="102" y="313"/>
                    </a:cubicBezTo>
                    <a:cubicBezTo>
                      <a:pt x="113" y="297"/>
                      <a:pt x="113" y="297"/>
                      <a:pt x="113" y="297"/>
                    </a:cubicBezTo>
                    <a:cubicBezTo>
                      <a:pt x="125" y="303"/>
                      <a:pt x="138" y="307"/>
                      <a:pt x="151" y="309"/>
                    </a:cubicBezTo>
                    <a:cubicBezTo>
                      <a:pt x="151" y="329"/>
                      <a:pt x="151" y="329"/>
                      <a:pt x="151" y="329"/>
                    </a:cubicBezTo>
                    <a:cubicBezTo>
                      <a:pt x="155" y="352"/>
                      <a:pt x="155" y="352"/>
                      <a:pt x="155" y="352"/>
                    </a:cubicBezTo>
                    <a:cubicBezTo>
                      <a:pt x="192" y="352"/>
                      <a:pt x="192" y="352"/>
                      <a:pt x="192" y="352"/>
                    </a:cubicBezTo>
                    <a:cubicBezTo>
                      <a:pt x="196" y="329"/>
                      <a:pt x="196" y="329"/>
                      <a:pt x="196" y="329"/>
                    </a:cubicBezTo>
                    <a:cubicBezTo>
                      <a:pt x="196" y="309"/>
                      <a:pt x="196" y="309"/>
                      <a:pt x="196" y="309"/>
                    </a:cubicBezTo>
                    <a:cubicBezTo>
                      <a:pt x="210" y="307"/>
                      <a:pt x="222" y="303"/>
                      <a:pt x="234" y="297"/>
                    </a:cubicBezTo>
                    <a:cubicBezTo>
                      <a:pt x="245" y="313"/>
                      <a:pt x="245" y="313"/>
                      <a:pt x="245" y="313"/>
                    </a:cubicBezTo>
                    <a:cubicBezTo>
                      <a:pt x="262" y="329"/>
                      <a:pt x="262" y="329"/>
                      <a:pt x="262" y="329"/>
                    </a:cubicBezTo>
                    <a:cubicBezTo>
                      <a:pt x="292" y="307"/>
                      <a:pt x="292" y="307"/>
                      <a:pt x="292" y="307"/>
                    </a:cubicBezTo>
                    <a:cubicBezTo>
                      <a:pt x="282" y="286"/>
                      <a:pt x="282" y="286"/>
                      <a:pt x="282" y="286"/>
                    </a:cubicBezTo>
                    <a:cubicBezTo>
                      <a:pt x="271" y="271"/>
                      <a:pt x="271" y="271"/>
                      <a:pt x="271" y="271"/>
                    </a:cubicBezTo>
                    <a:cubicBezTo>
                      <a:pt x="280" y="261"/>
                      <a:pt x="288" y="250"/>
                      <a:pt x="294" y="239"/>
                    </a:cubicBezTo>
                    <a:cubicBezTo>
                      <a:pt x="312" y="244"/>
                      <a:pt x="312" y="244"/>
                      <a:pt x="312" y="244"/>
                    </a:cubicBezTo>
                    <a:cubicBezTo>
                      <a:pt x="335" y="248"/>
                      <a:pt x="335" y="248"/>
                      <a:pt x="335" y="248"/>
                    </a:cubicBezTo>
                    <a:cubicBezTo>
                      <a:pt x="347" y="212"/>
                      <a:pt x="347" y="212"/>
                      <a:pt x="347" y="212"/>
                    </a:cubicBezTo>
                    <a:cubicBezTo>
                      <a:pt x="326" y="201"/>
                      <a:pt x="326" y="201"/>
                      <a:pt x="326" y="201"/>
                    </a:cubicBezTo>
                    <a:lnTo>
                      <a:pt x="308" y="195"/>
                    </a:lnTo>
                    <a:close/>
                    <a:moveTo>
                      <a:pt x="174" y="201"/>
                    </a:moveTo>
                    <a:cubicBezTo>
                      <a:pt x="159" y="201"/>
                      <a:pt x="148" y="190"/>
                      <a:pt x="148" y="176"/>
                    </a:cubicBezTo>
                    <a:cubicBezTo>
                      <a:pt x="148" y="162"/>
                      <a:pt x="159" y="150"/>
                      <a:pt x="174" y="150"/>
                    </a:cubicBezTo>
                    <a:cubicBezTo>
                      <a:pt x="188" y="150"/>
                      <a:pt x="199" y="162"/>
                      <a:pt x="199" y="176"/>
                    </a:cubicBezTo>
                    <a:cubicBezTo>
                      <a:pt x="199" y="190"/>
                      <a:pt x="188" y="201"/>
                      <a:pt x="174" y="20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6080125" y="3136900"/>
                <a:ext cx="747713" cy="746125"/>
              </a:xfrm>
              <a:custGeom>
                <a:avLst/>
                <a:gdLst>
                  <a:gd name="T0" fmla="*/ 100 w 199"/>
                  <a:gd name="T1" fmla="*/ 0 h 199"/>
                  <a:gd name="T2" fmla="*/ 0 w 199"/>
                  <a:gd name="T3" fmla="*/ 100 h 199"/>
                  <a:gd name="T4" fmla="*/ 100 w 199"/>
                  <a:gd name="T5" fmla="*/ 199 h 199"/>
                  <a:gd name="T6" fmla="*/ 199 w 199"/>
                  <a:gd name="T7" fmla="*/ 100 h 199"/>
                  <a:gd name="T8" fmla="*/ 100 w 199"/>
                  <a:gd name="T9" fmla="*/ 0 h 199"/>
                  <a:gd name="T10" fmla="*/ 100 w 199"/>
                  <a:gd name="T11" fmla="*/ 150 h 199"/>
                  <a:gd name="T12" fmla="*/ 49 w 199"/>
                  <a:gd name="T13" fmla="*/ 100 h 199"/>
                  <a:gd name="T14" fmla="*/ 100 w 199"/>
                  <a:gd name="T15" fmla="*/ 49 h 199"/>
                  <a:gd name="T16" fmla="*/ 150 w 199"/>
                  <a:gd name="T17" fmla="*/ 100 h 199"/>
                  <a:gd name="T18" fmla="*/ 100 w 199"/>
                  <a:gd name="T19" fmla="*/ 15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199"/>
                      <a:pt x="100" y="199"/>
                    </a:cubicBezTo>
                    <a:cubicBezTo>
                      <a:pt x="155" y="199"/>
                      <a:pt x="199" y="155"/>
                      <a:pt x="199" y="100"/>
                    </a:cubicBezTo>
                    <a:cubicBezTo>
                      <a:pt x="199" y="45"/>
                      <a:pt x="155" y="0"/>
                      <a:pt x="100" y="0"/>
                    </a:cubicBezTo>
                    <a:close/>
                    <a:moveTo>
                      <a:pt x="100" y="150"/>
                    </a:moveTo>
                    <a:cubicBezTo>
                      <a:pt x="72" y="150"/>
                      <a:pt x="49" y="128"/>
                      <a:pt x="49" y="100"/>
                    </a:cubicBezTo>
                    <a:cubicBezTo>
                      <a:pt x="49" y="72"/>
                      <a:pt x="72" y="49"/>
                      <a:pt x="100" y="49"/>
                    </a:cubicBezTo>
                    <a:cubicBezTo>
                      <a:pt x="127" y="49"/>
                      <a:pt x="150" y="72"/>
                      <a:pt x="150" y="100"/>
                    </a:cubicBezTo>
                    <a:cubicBezTo>
                      <a:pt x="150" y="128"/>
                      <a:pt x="127" y="150"/>
                      <a:pt x="10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7473866" y="2931300"/>
              <a:ext cx="1868593" cy="1866715"/>
              <a:chOff x="5305425" y="2638425"/>
              <a:chExt cx="1579563" cy="1577975"/>
            </a:xfrm>
            <a:solidFill>
              <a:srgbClr val="E93E34">
                <a:alpha val="60000"/>
              </a:srgbClr>
            </a:solidFill>
          </p:grpSpPr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5305425" y="2638425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>
                <a:spLocks noEditPoints="1"/>
              </p:cNvSpPr>
              <p:nvPr/>
            </p:nvSpPr>
            <p:spPr bwMode="auto">
              <a:xfrm>
                <a:off x="5602288" y="2933700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431800" y="2715856"/>
              <a:ext cx="266700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（</a:t>
              </a:r>
              <a:r>
                <a:rPr lang="en-US" altLang="zh-CN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1</a:t>
              </a:r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）劳动最光荣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112922" y="4694628"/>
              <a:ext cx="2981216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（</a:t>
              </a:r>
              <a:r>
                <a:rPr lang="en-US" altLang="zh-CN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3</a:t>
              </a:r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）劳动最伟大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344301" y="2089146"/>
              <a:ext cx="327289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（</a:t>
              </a:r>
              <a:r>
                <a:rPr lang="en-US" altLang="zh-CN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2</a:t>
              </a:r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）劳动最崇高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105900" y="3596677"/>
              <a:ext cx="248920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（</a:t>
              </a:r>
              <a:r>
                <a:rPr lang="en-US" altLang="zh-CN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4</a:t>
              </a:r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）劳动最美丽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</p:grpSp>
      <p:sp>
        <p:nvSpPr>
          <p:cNvPr id="21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498459" y="876705"/>
            <a:ext cx="5200682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一、劳动促进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社会发展</a:t>
            </a:r>
          </a:p>
        </p:txBody>
      </p:sp>
    </p:spTree>
    <p:extLst>
      <p:ext uri="{BB962C8B-B14F-4D97-AF65-F5344CB8AC3E}">
        <p14:creationId xmlns:p14="http://schemas.microsoft.com/office/powerpoint/2010/main" val="2807109740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486254" y="2526260"/>
            <a:ext cx="9358209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美好生活就是使人们的各种需要得到适度满足的生活。它包括个体物质需求和精神需求的满足，也包括群体关系的社会和谐。</a:t>
            </a:r>
          </a:p>
        </p:txBody>
      </p:sp>
      <p:sp>
        <p:nvSpPr>
          <p:cNvPr id="5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1202561" y="689710"/>
            <a:ext cx="3793570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劳动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创造美好生活</a:t>
            </a: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486254" y="1675608"/>
            <a:ext cx="930314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（一）什么是美好生活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546" y="3717718"/>
            <a:ext cx="4838868" cy="272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7532653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8642" y="1149341"/>
            <a:ext cx="83958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视频：</a:t>
            </a:r>
            <a:r>
              <a:rPr lang="en-US" altLang="zh-CN" sz="24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2020</a:t>
            </a:r>
            <a:r>
              <a:rPr lang="zh-CN" altLang="en-US" sz="24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年</a:t>
            </a:r>
            <a:r>
              <a:rPr lang="en-US" altLang="zh-CN" sz="24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11</a:t>
            </a:r>
            <a:r>
              <a:rPr lang="zh-CN" altLang="en-US" sz="24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月</a:t>
            </a:r>
            <a:r>
              <a:rPr lang="en-US" altLang="zh-CN" sz="24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24</a:t>
            </a:r>
            <a:r>
              <a:rPr lang="zh-CN" altLang="en-US" sz="24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日 全国劳动模范和先进工作者表彰大会</a:t>
            </a:r>
          </a:p>
        </p:txBody>
      </p:sp>
    </p:spTree>
    <p:extLst>
      <p:ext uri="{BB962C8B-B14F-4D97-AF65-F5344CB8AC3E}">
        <p14:creationId xmlns:p14="http://schemas.microsoft.com/office/powerpoint/2010/main" val="227600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486254" y="2555334"/>
            <a:ext cx="935820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创造社会物质财富，必须具备两个条件：</a:t>
            </a:r>
          </a:p>
        </p:txBody>
      </p:sp>
      <p:sp>
        <p:nvSpPr>
          <p:cNvPr id="4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1202561" y="689710"/>
            <a:ext cx="3793570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劳动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创造美好生活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293005" y="3631934"/>
            <a:ext cx="7184624" cy="2487769"/>
            <a:chOff x="1744170" y="3495105"/>
            <a:chExt cx="8780554" cy="3040380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F37B8304-26D0-4DC5-80D1-8398EEFD8D4F}"/>
                </a:ext>
              </a:extLst>
            </p:cNvPr>
            <p:cNvGrpSpPr/>
            <p:nvPr/>
          </p:nvGrpSpPr>
          <p:grpSpPr>
            <a:xfrm>
              <a:off x="5829681" y="3495105"/>
              <a:ext cx="4695043" cy="3040380"/>
              <a:chOff x="5800090" y="1739900"/>
              <a:chExt cx="5216714" cy="3378200"/>
            </a:xfrm>
          </p:grpSpPr>
          <p:sp>
            <p:nvSpPr>
              <p:cNvPr id="7" name="íṩľíḍè-Freeform 2">
                <a:extLst>
                  <a:ext uri="{FF2B5EF4-FFF2-40B4-BE49-F238E27FC236}">
                    <a16:creationId xmlns="" xmlns:a16="http://schemas.microsoft.com/office/drawing/2014/main" id="{648DE124-607D-40E3-83B4-979CEF1E8046}"/>
                  </a:ext>
                </a:extLst>
              </p:cNvPr>
              <p:cNvSpPr/>
              <p:nvPr/>
            </p:nvSpPr>
            <p:spPr>
              <a:xfrm>
                <a:off x="5800090" y="1739900"/>
                <a:ext cx="3119522" cy="3378200"/>
              </a:xfrm>
              <a:custGeom>
                <a:avLst/>
                <a:gdLst>
                  <a:gd name="connsiteX0" fmla="*/ 1689100 w 3119522"/>
                  <a:gd name="connsiteY0" fmla="*/ 0 h 3378200"/>
                  <a:gd name="connsiteX1" fmla="*/ 3089728 w 3119522"/>
                  <a:gd name="connsiteY1" fmla="*/ 744708 h 3378200"/>
                  <a:gd name="connsiteX2" fmla="*/ 3119522 w 3119522"/>
                  <a:gd name="connsiteY2" fmla="*/ 793750 h 3378200"/>
                  <a:gd name="connsiteX3" fmla="*/ 2303088 w 3119522"/>
                  <a:gd name="connsiteY3" fmla="*/ 793750 h 3378200"/>
                  <a:gd name="connsiteX4" fmla="*/ 2296249 w 3119522"/>
                  <a:gd name="connsiteY4" fmla="*/ 788636 h 3378200"/>
                  <a:gd name="connsiteX5" fmla="*/ 1689100 w 3119522"/>
                  <a:gd name="connsiteY5" fmla="*/ 603178 h 3378200"/>
                  <a:gd name="connsiteX6" fmla="*/ 603178 w 3119522"/>
                  <a:gd name="connsiteY6" fmla="*/ 1689100 h 3378200"/>
                  <a:gd name="connsiteX7" fmla="*/ 1689100 w 3119522"/>
                  <a:gd name="connsiteY7" fmla="*/ 2775022 h 3378200"/>
                  <a:gd name="connsiteX8" fmla="*/ 2296249 w 3119522"/>
                  <a:gd name="connsiteY8" fmla="*/ 2589564 h 3378200"/>
                  <a:gd name="connsiteX9" fmla="*/ 2303088 w 3119522"/>
                  <a:gd name="connsiteY9" fmla="*/ 2584450 h 3378200"/>
                  <a:gd name="connsiteX10" fmla="*/ 3119522 w 3119522"/>
                  <a:gd name="connsiteY10" fmla="*/ 2584450 h 3378200"/>
                  <a:gd name="connsiteX11" fmla="*/ 3089728 w 3119522"/>
                  <a:gd name="connsiteY11" fmla="*/ 2633492 h 3378200"/>
                  <a:gd name="connsiteX12" fmla="*/ 1689100 w 3119522"/>
                  <a:gd name="connsiteY12" fmla="*/ 3378200 h 3378200"/>
                  <a:gd name="connsiteX13" fmla="*/ 0 w 3119522"/>
                  <a:gd name="connsiteY13" fmla="*/ 1689100 h 3378200"/>
                  <a:gd name="connsiteX14" fmla="*/ 1689100 w 3119522"/>
                  <a:gd name="connsiteY14" fmla="*/ 0 h 337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19522" h="3378200">
                    <a:moveTo>
                      <a:pt x="1689100" y="0"/>
                    </a:moveTo>
                    <a:cubicBezTo>
                      <a:pt x="2272140" y="0"/>
                      <a:pt x="2786185" y="295405"/>
                      <a:pt x="3089728" y="744708"/>
                    </a:cubicBezTo>
                    <a:lnTo>
                      <a:pt x="3119522" y="793750"/>
                    </a:lnTo>
                    <a:lnTo>
                      <a:pt x="2303088" y="793750"/>
                    </a:lnTo>
                    <a:lnTo>
                      <a:pt x="2296249" y="788636"/>
                    </a:lnTo>
                    <a:cubicBezTo>
                      <a:pt x="2122935" y="671548"/>
                      <a:pt x="1914002" y="603178"/>
                      <a:pt x="1689100" y="603178"/>
                    </a:cubicBezTo>
                    <a:cubicBezTo>
                      <a:pt x="1089362" y="603178"/>
                      <a:pt x="603178" y="1089362"/>
                      <a:pt x="603178" y="1689100"/>
                    </a:cubicBezTo>
                    <a:cubicBezTo>
                      <a:pt x="603178" y="2288838"/>
                      <a:pt x="1089362" y="2775022"/>
                      <a:pt x="1689100" y="2775022"/>
                    </a:cubicBezTo>
                    <a:cubicBezTo>
                      <a:pt x="1914002" y="2775022"/>
                      <a:pt x="2122935" y="2706653"/>
                      <a:pt x="2296249" y="2589564"/>
                    </a:cubicBezTo>
                    <a:lnTo>
                      <a:pt x="2303088" y="2584450"/>
                    </a:lnTo>
                    <a:lnTo>
                      <a:pt x="3119522" y="2584450"/>
                    </a:lnTo>
                    <a:lnTo>
                      <a:pt x="3089728" y="2633492"/>
                    </a:lnTo>
                    <a:cubicBezTo>
                      <a:pt x="2786185" y="3082796"/>
                      <a:pt x="2272140" y="3378200"/>
                      <a:pt x="1689100" y="3378200"/>
                    </a:cubicBezTo>
                    <a:cubicBezTo>
                      <a:pt x="756236" y="3378200"/>
                      <a:pt x="0" y="2621964"/>
                      <a:pt x="0" y="1689100"/>
                    </a:cubicBezTo>
                    <a:cubicBezTo>
                      <a:pt x="0" y="756236"/>
                      <a:pt x="756236" y="0"/>
                      <a:pt x="1689100" y="0"/>
                    </a:cubicBezTo>
                    <a:close/>
                  </a:path>
                </a:pathLst>
              </a:custGeom>
              <a:solidFill>
                <a:srgbClr val="E93E3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" name="íṩľíḍè-Freeform 5">
                <a:extLst>
                  <a:ext uri="{FF2B5EF4-FFF2-40B4-BE49-F238E27FC236}">
                    <a16:creationId xmlns="" xmlns:a16="http://schemas.microsoft.com/office/drawing/2014/main" id="{7C7E88C9-2B44-41EB-8841-2D46BD25C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1699" y="2791434"/>
                <a:ext cx="969322" cy="1221690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rgbClr val="E93E3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íṩľíḍè-Rectangle 7">
                <a:extLst>
                  <a:ext uri="{FF2B5EF4-FFF2-40B4-BE49-F238E27FC236}">
                    <a16:creationId xmlns="" xmlns:a16="http://schemas.microsoft.com/office/drawing/2014/main" id="{7323F4AE-1EB7-497F-ABE6-209097DABB3F}"/>
                  </a:ext>
                </a:extLst>
              </p:cNvPr>
              <p:cNvSpPr/>
              <p:nvPr/>
            </p:nvSpPr>
            <p:spPr>
              <a:xfrm>
                <a:off x="8559475" y="3368215"/>
                <a:ext cx="2457329" cy="246221"/>
              </a:xfrm>
              <a:prstGeom prst="rect">
                <a:avLst/>
              </a:prstGeom>
            </p:spPr>
            <p:txBody>
              <a:bodyPr wrap="none" lIns="64800" tIns="0" rIns="64800" bIns="0">
                <a:noAutofit/>
              </a:bodyPr>
              <a:lstStyle/>
              <a:p>
                <a:pPr defTabSz="822941">
                  <a:defRPr/>
                </a:pPr>
                <a:r>
                  <a:rPr lang="zh-CN" altLang="en-US" sz="1800" b="1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人类有目的的劳动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2C6162D2-D3F2-4DDF-A2FE-49BB80CC4F0B}"/>
                </a:ext>
              </a:extLst>
            </p:cNvPr>
            <p:cNvGrpSpPr/>
            <p:nvPr/>
          </p:nvGrpSpPr>
          <p:grpSpPr>
            <a:xfrm>
              <a:off x="1744170" y="3495105"/>
              <a:ext cx="4629580" cy="3040380"/>
              <a:chOff x="1260633" y="1739900"/>
              <a:chExt cx="5143977" cy="3378200"/>
            </a:xfrm>
          </p:grpSpPr>
          <p:sp>
            <p:nvSpPr>
              <p:cNvPr id="12" name="íṩľíḍè-Freeform 3">
                <a:extLst>
                  <a:ext uri="{FF2B5EF4-FFF2-40B4-BE49-F238E27FC236}">
                    <a16:creationId xmlns="" xmlns:a16="http://schemas.microsoft.com/office/drawing/2014/main" id="{09ECCA2A-4BB0-4DB1-9DCF-D83EB9CF8EAB}"/>
                  </a:ext>
                </a:extLst>
              </p:cNvPr>
              <p:cNvSpPr/>
              <p:nvPr/>
            </p:nvSpPr>
            <p:spPr>
              <a:xfrm>
                <a:off x="3285088" y="1739900"/>
                <a:ext cx="3119522" cy="3378200"/>
              </a:xfrm>
              <a:custGeom>
                <a:avLst/>
                <a:gdLst>
                  <a:gd name="connsiteX0" fmla="*/ 1430422 w 3119522"/>
                  <a:gd name="connsiteY0" fmla="*/ 0 h 3378200"/>
                  <a:gd name="connsiteX1" fmla="*/ 3119522 w 3119522"/>
                  <a:gd name="connsiteY1" fmla="*/ 1689100 h 3378200"/>
                  <a:gd name="connsiteX2" fmla="*/ 1430422 w 3119522"/>
                  <a:gd name="connsiteY2" fmla="*/ 3378200 h 3378200"/>
                  <a:gd name="connsiteX3" fmla="*/ 29794 w 3119522"/>
                  <a:gd name="connsiteY3" fmla="*/ 2633492 h 3378200"/>
                  <a:gd name="connsiteX4" fmla="*/ 0 w 3119522"/>
                  <a:gd name="connsiteY4" fmla="*/ 2584450 h 3378200"/>
                  <a:gd name="connsiteX5" fmla="*/ 816434 w 3119522"/>
                  <a:gd name="connsiteY5" fmla="*/ 2584450 h 3378200"/>
                  <a:gd name="connsiteX6" fmla="*/ 823273 w 3119522"/>
                  <a:gd name="connsiteY6" fmla="*/ 2589564 h 3378200"/>
                  <a:gd name="connsiteX7" fmla="*/ 1430422 w 3119522"/>
                  <a:gd name="connsiteY7" fmla="*/ 2775022 h 3378200"/>
                  <a:gd name="connsiteX8" fmla="*/ 2516344 w 3119522"/>
                  <a:gd name="connsiteY8" fmla="*/ 1689100 h 3378200"/>
                  <a:gd name="connsiteX9" fmla="*/ 1430422 w 3119522"/>
                  <a:gd name="connsiteY9" fmla="*/ 603178 h 3378200"/>
                  <a:gd name="connsiteX10" fmla="*/ 823273 w 3119522"/>
                  <a:gd name="connsiteY10" fmla="*/ 788636 h 3378200"/>
                  <a:gd name="connsiteX11" fmla="*/ 816434 w 3119522"/>
                  <a:gd name="connsiteY11" fmla="*/ 793750 h 3378200"/>
                  <a:gd name="connsiteX12" fmla="*/ 0 w 3119522"/>
                  <a:gd name="connsiteY12" fmla="*/ 793750 h 3378200"/>
                  <a:gd name="connsiteX13" fmla="*/ 29794 w 3119522"/>
                  <a:gd name="connsiteY13" fmla="*/ 744708 h 3378200"/>
                  <a:gd name="connsiteX14" fmla="*/ 1430422 w 3119522"/>
                  <a:gd name="connsiteY14" fmla="*/ 0 h 337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19522" h="3378200">
                    <a:moveTo>
                      <a:pt x="1430422" y="0"/>
                    </a:moveTo>
                    <a:cubicBezTo>
                      <a:pt x="2363286" y="0"/>
                      <a:pt x="3119522" y="756236"/>
                      <a:pt x="3119522" y="1689100"/>
                    </a:cubicBezTo>
                    <a:cubicBezTo>
                      <a:pt x="3119522" y="2621964"/>
                      <a:pt x="2363286" y="3378200"/>
                      <a:pt x="1430422" y="3378200"/>
                    </a:cubicBezTo>
                    <a:cubicBezTo>
                      <a:pt x="847382" y="3378200"/>
                      <a:pt x="333337" y="3082796"/>
                      <a:pt x="29794" y="2633492"/>
                    </a:cubicBezTo>
                    <a:lnTo>
                      <a:pt x="0" y="2584450"/>
                    </a:lnTo>
                    <a:lnTo>
                      <a:pt x="816434" y="2584450"/>
                    </a:lnTo>
                    <a:lnTo>
                      <a:pt x="823273" y="2589564"/>
                    </a:lnTo>
                    <a:cubicBezTo>
                      <a:pt x="996587" y="2706653"/>
                      <a:pt x="1205520" y="2775022"/>
                      <a:pt x="1430422" y="2775022"/>
                    </a:cubicBezTo>
                    <a:cubicBezTo>
                      <a:pt x="2030160" y="2775022"/>
                      <a:pt x="2516344" y="2288838"/>
                      <a:pt x="2516344" y="1689100"/>
                    </a:cubicBezTo>
                    <a:cubicBezTo>
                      <a:pt x="2516344" y="1089362"/>
                      <a:pt x="2030160" y="603178"/>
                      <a:pt x="1430422" y="603178"/>
                    </a:cubicBezTo>
                    <a:cubicBezTo>
                      <a:pt x="1205520" y="603178"/>
                      <a:pt x="996587" y="671547"/>
                      <a:pt x="823273" y="788636"/>
                    </a:cubicBezTo>
                    <a:lnTo>
                      <a:pt x="816434" y="793750"/>
                    </a:lnTo>
                    <a:lnTo>
                      <a:pt x="0" y="793750"/>
                    </a:lnTo>
                    <a:lnTo>
                      <a:pt x="29794" y="744708"/>
                    </a:lnTo>
                    <a:cubicBezTo>
                      <a:pt x="333337" y="295405"/>
                      <a:pt x="847382" y="0"/>
                      <a:pt x="1430422" y="0"/>
                    </a:cubicBezTo>
                    <a:close/>
                  </a:path>
                </a:pathLst>
              </a:custGeom>
              <a:solidFill>
                <a:srgbClr val="E93E3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íṩľíḍè-Freeform 4">
                <a:extLst>
                  <a:ext uri="{FF2B5EF4-FFF2-40B4-BE49-F238E27FC236}">
                    <a16:creationId xmlns="" xmlns:a16="http://schemas.microsoft.com/office/drawing/2014/main" id="{DDDA2D5D-D5F2-4AA0-89C2-9A2C2D069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0609" y="2856121"/>
                <a:ext cx="1072470" cy="1052330"/>
              </a:xfrm>
              <a:custGeom>
                <a:avLst/>
                <a:gdLst>
                  <a:gd name="connsiteX0" fmla="*/ 44450 w 338138"/>
                  <a:gd name="connsiteY0" fmla="*/ 285750 h 331788"/>
                  <a:gd name="connsiteX1" fmla="*/ 293688 w 338138"/>
                  <a:gd name="connsiteY1" fmla="*/ 285750 h 331788"/>
                  <a:gd name="connsiteX2" fmla="*/ 246464 w 338138"/>
                  <a:gd name="connsiteY2" fmla="*/ 331788 h 331788"/>
                  <a:gd name="connsiteX3" fmla="*/ 91674 w 338138"/>
                  <a:gd name="connsiteY3" fmla="*/ 331788 h 331788"/>
                  <a:gd name="connsiteX4" fmla="*/ 44450 w 338138"/>
                  <a:gd name="connsiteY4" fmla="*/ 285750 h 331788"/>
                  <a:gd name="connsiteX5" fmla="*/ 27738 w 338138"/>
                  <a:gd name="connsiteY5" fmla="*/ 139700 h 331788"/>
                  <a:gd name="connsiteX6" fmla="*/ 79251 w 338138"/>
                  <a:gd name="connsiteY6" fmla="*/ 169963 h 331788"/>
                  <a:gd name="connsiteX7" fmla="*/ 87176 w 338138"/>
                  <a:gd name="connsiteY7" fmla="*/ 169963 h 331788"/>
                  <a:gd name="connsiteX8" fmla="*/ 87176 w 338138"/>
                  <a:gd name="connsiteY8" fmla="*/ 204173 h 331788"/>
                  <a:gd name="connsiteX9" fmla="*/ 99064 w 338138"/>
                  <a:gd name="connsiteY9" fmla="*/ 216014 h 331788"/>
                  <a:gd name="connsiteX10" fmla="*/ 110951 w 338138"/>
                  <a:gd name="connsiteY10" fmla="*/ 204173 h 331788"/>
                  <a:gd name="connsiteX11" fmla="*/ 110951 w 338138"/>
                  <a:gd name="connsiteY11" fmla="*/ 169963 h 331788"/>
                  <a:gd name="connsiteX12" fmla="*/ 227187 w 338138"/>
                  <a:gd name="connsiteY12" fmla="*/ 169963 h 331788"/>
                  <a:gd name="connsiteX13" fmla="*/ 227187 w 338138"/>
                  <a:gd name="connsiteY13" fmla="*/ 204173 h 331788"/>
                  <a:gd name="connsiteX14" fmla="*/ 239074 w 338138"/>
                  <a:gd name="connsiteY14" fmla="*/ 216014 h 331788"/>
                  <a:gd name="connsiteX15" fmla="*/ 250962 w 338138"/>
                  <a:gd name="connsiteY15" fmla="*/ 204173 h 331788"/>
                  <a:gd name="connsiteX16" fmla="*/ 250962 w 338138"/>
                  <a:gd name="connsiteY16" fmla="*/ 169963 h 331788"/>
                  <a:gd name="connsiteX17" fmla="*/ 258887 w 338138"/>
                  <a:gd name="connsiteY17" fmla="*/ 169963 h 331788"/>
                  <a:gd name="connsiteX18" fmla="*/ 310400 w 338138"/>
                  <a:gd name="connsiteY18" fmla="*/ 139700 h 331788"/>
                  <a:gd name="connsiteX19" fmla="*/ 338138 w 338138"/>
                  <a:gd name="connsiteY19" fmla="*/ 183120 h 331788"/>
                  <a:gd name="connsiteX20" fmla="*/ 338138 w 338138"/>
                  <a:gd name="connsiteY20" fmla="*/ 239698 h 331788"/>
                  <a:gd name="connsiteX21" fmla="*/ 294550 w 338138"/>
                  <a:gd name="connsiteY21" fmla="*/ 285750 h 331788"/>
                  <a:gd name="connsiteX22" fmla="*/ 294550 w 338138"/>
                  <a:gd name="connsiteY22" fmla="*/ 263382 h 331788"/>
                  <a:gd name="connsiteX23" fmla="*/ 43588 w 338138"/>
                  <a:gd name="connsiteY23" fmla="*/ 263382 h 331788"/>
                  <a:gd name="connsiteX24" fmla="*/ 43588 w 338138"/>
                  <a:gd name="connsiteY24" fmla="*/ 285750 h 331788"/>
                  <a:gd name="connsiteX25" fmla="*/ 0 w 338138"/>
                  <a:gd name="connsiteY25" fmla="*/ 239698 h 331788"/>
                  <a:gd name="connsiteX26" fmla="*/ 0 w 338138"/>
                  <a:gd name="connsiteY26" fmla="*/ 183120 h 331788"/>
                  <a:gd name="connsiteX27" fmla="*/ 27738 w 338138"/>
                  <a:gd name="connsiteY27" fmla="*/ 139700 h 331788"/>
                  <a:gd name="connsiteX28" fmla="*/ 169070 w 338138"/>
                  <a:gd name="connsiteY28" fmla="*/ 22225 h 331788"/>
                  <a:gd name="connsiteX29" fmla="*/ 153988 w 338138"/>
                  <a:gd name="connsiteY29" fmla="*/ 38100 h 331788"/>
                  <a:gd name="connsiteX30" fmla="*/ 184151 w 338138"/>
                  <a:gd name="connsiteY30" fmla="*/ 38100 h 331788"/>
                  <a:gd name="connsiteX31" fmla="*/ 169070 w 338138"/>
                  <a:gd name="connsiteY31" fmla="*/ 22225 h 331788"/>
                  <a:gd name="connsiteX32" fmla="*/ 169069 w 338138"/>
                  <a:gd name="connsiteY32" fmla="*/ 0 h 331788"/>
                  <a:gd name="connsiteX33" fmla="*/ 200552 w 338138"/>
                  <a:gd name="connsiteY33" fmla="*/ 15818 h 331788"/>
                  <a:gd name="connsiteX34" fmla="*/ 208422 w 338138"/>
                  <a:gd name="connsiteY34" fmla="*/ 38228 h 331788"/>
                  <a:gd name="connsiteX35" fmla="*/ 258270 w 338138"/>
                  <a:gd name="connsiteY35" fmla="*/ 38228 h 331788"/>
                  <a:gd name="connsiteX36" fmla="*/ 293688 w 338138"/>
                  <a:gd name="connsiteY36" fmla="*/ 73819 h 331788"/>
                  <a:gd name="connsiteX37" fmla="*/ 293688 w 338138"/>
                  <a:gd name="connsiteY37" fmla="*/ 112047 h 331788"/>
                  <a:gd name="connsiteX38" fmla="*/ 258270 w 338138"/>
                  <a:gd name="connsiteY38" fmla="*/ 147638 h 331788"/>
                  <a:gd name="connsiteX39" fmla="*/ 250399 w 338138"/>
                  <a:gd name="connsiteY39" fmla="*/ 147638 h 331788"/>
                  <a:gd name="connsiteX40" fmla="*/ 250399 w 338138"/>
                  <a:gd name="connsiteY40" fmla="*/ 102819 h 331788"/>
                  <a:gd name="connsiteX41" fmla="*/ 238593 w 338138"/>
                  <a:gd name="connsiteY41" fmla="*/ 90956 h 331788"/>
                  <a:gd name="connsiteX42" fmla="*/ 226787 w 338138"/>
                  <a:gd name="connsiteY42" fmla="*/ 102819 h 331788"/>
                  <a:gd name="connsiteX43" fmla="*/ 226787 w 338138"/>
                  <a:gd name="connsiteY43" fmla="*/ 147638 h 331788"/>
                  <a:gd name="connsiteX44" fmla="*/ 111351 w 338138"/>
                  <a:gd name="connsiteY44" fmla="*/ 147638 h 331788"/>
                  <a:gd name="connsiteX45" fmla="*/ 111351 w 338138"/>
                  <a:gd name="connsiteY45" fmla="*/ 102819 h 331788"/>
                  <a:gd name="connsiteX46" fmla="*/ 99545 w 338138"/>
                  <a:gd name="connsiteY46" fmla="*/ 90956 h 331788"/>
                  <a:gd name="connsiteX47" fmla="*/ 87739 w 338138"/>
                  <a:gd name="connsiteY47" fmla="*/ 102819 h 331788"/>
                  <a:gd name="connsiteX48" fmla="*/ 87739 w 338138"/>
                  <a:gd name="connsiteY48" fmla="*/ 147638 h 331788"/>
                  <a:gd name="connsiteX49" fmla="*/ 79868 w 338138"/>
                  <a:gd name="connsiteY49" fmla="*/ 147638 h 331788"/>
                  <a:gd name="connsiteX50" fmla="*/ 44450 w 338138"/>
                  <a:gd name="connsiteY50" fmla="*/ 112047 h 331788"/>
                  <a:gd name="connsiteX51" fmla="*/ 44450 w 338138"/>
                  <a:gd name="connsiteY51" fmla="*/ 73819 h 331788"/>
                  <a:gd name="connsiteX52" fmla="*/ 79868 w 338138"/>
                  <a:gd name="connsiteY52" fmla="*/ 38228 h 331788"/>
                  <a:gd name="connsiteX53" fmla="*/ 131027 w 338138"/>
                  <a:gd name="connsiteY53" fmla="*/ 38228 h 331788"/>
                  <a:gd name="connsiteX54" fmla="*/ 138898 w 338138"/>
                  <a:gd name="connsiteY54" fmla="*/ 15818 h 331788"/>
                  <a:gd name="connsiteX55" fmla="*/ 169069 w 338138"/>
                  <a:gd name="connsiteY55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38138" h="331788">
                    <a:moveTo>
                      <a:pt x="44450" y="285750"/>
                    </a:moveTo>
                    <a:cubicBezTo>
                      <a:pt x="44450" y="285750"/>
                      <a:pt x="44450" y="285750"/>
                      <a:pt x="293688" y="285750"/>
                    </a:cubicBezTo>
                    <a:cubicBezTo>
                      <a:pt x="292376" y="312057"/>
                      <a:pt x="272700" y="331788"/>
                      <a:pt x="246464" y="331788"/>
                    </a:cubicBezTo>
                    <a:cubicBezTo>
                      <a:pt x="246464" y="331788"/>
                      <a:pt x="246464" y="331788"/>
                      <a:pt x="91674" y="331788"/>
                    </a:cubicBezTo>
                    <a:cubicBezTo>
                      <a:pt x="66750" y="331788"/>
                      <a:pt x="45762" y="312057"/>
                      <a:pt x="44450" y="285750"/>
                    </a:cubicBezTo>
                    <a:close/>
                    <a:moveTo>
                      <a:pt x="27738" y="139700"/>
                    </a:moveTo>
                    <a:cubicBezTo>
                      <a:pt x="38305" y="158121"/>
                      <a:pt x="58117" y="169963"/>
                      <a:pt x="79251" y="169963"/>
                    </a:cubicBezTo>
                    <a:cubicBezTo>
                      <a:pt x="79251" y="169963"/>
                      <a:pt x="79251" y="169963"/>
                      <a:pt x="87176" y="169963"/>
                    </a:cubicBezTo>
                    <a:cubicBezTo>
                      <a:pt x="87176" y="169963"/>
                      <a:pt x="87176" y="169963"/>
                      <a:pt x="87176" y="204173"/>
                    </a:cubicBezTo>
                    <a:cubicBezTo>
                      <a:pt x="87176" y="210751"/>
                      <a:pt x="92460" y="216014"/>
                      <a:pt x="99064" y="216014"/>
                    </a:cubicBezTo>
                    <a:cubicBezTo>
                      <a:pt x="105668" y="216014"/>
                      <a:pt x="110951" y="210751"/>
                      <a:pt x="110951" y="204173"/>
                    </a:cubicBezTo>
                    <a:cubicBezTo>
                      <a:pt x="110951" y="204173"/>
                      <a:pt x="110951" y="204173"/>
                      <a:pt x="110951" y="169963"/>
                    </a:cubicBezTo>
                    <a:cubicBezTo>
                      <a:pt x="110951" y="169963"/>
                      <a:pt x="110951" y="169963"/>
                      <a:pt x="227187" y="169963"/>
                    </a:cubicBezTo>
                    <a:cubicBezTo>
                      <a:pt x="227187" y="169963"/>
                      <a:pt x="227187" y="169963"/>
                      <a:pt x="227187" y="204173"/>
                    </a:cubicBezTo>
                    <a:cubicBezTo>
                      <a:pt x="227187" y="210751"/>
                      <a:pt x="232470" y="216014"/>
                      <a:pt x="239074" y="216014"/>
                    </a:cubicBezTo>
                    <a:cubicBezTo>
                      <a:pt x="245678" y="216014"/>
                      <a:pt x="250962" y="210751"/>
                      <a:pt x="250962" y="204173"/>
                    </a:cubicBezTo>
                    <a:cubicBezTo>
                      <a:pt x="250962" y="204173"/>
                      <a:pt x="250962" y="204173"/>
                      <a:pt x="250962" y="169963"/>
                    </a:cubicBezTo>
                    <a:cubicBezTo>
                      <a:pt x="250962" y="169963"/>
                      <a:pt x="250962" y="169963"/>
                      <a:pt x="258887" y="169963"/>
                    </a:cubicBezTo>
                    <a:cubicBezTo>
                      <a:pt x="281341" y="169963"/>
                      <a:pt x="299833" y="158121"/>
                      <a:pt x="310400" y="139700"/>
                    </a:cubicBezTo>
                    <a:cubicBezTo>
                      <a:pt x="326250" y="146279"/>
                      <a:pt x="338138" y="163384"/>
                      <a:pt x="338138" y="183120"/>
                    </a:cubicBezTo>
                    <a:cubicBezTo>
                      <a:pt x="338138" y="183120"/>
                      <a:pt x="338138" y="183120"/>
                      <a:pt x="338138" y="239698"/>
                    </a:cubicBezTo>
                    <a:cubicBezTo>
                      <a:pt x="338138" y="264698"/>
                      <a:pt x="319646" y="285750"/>
                      <a:pt x="294550" y="285750"/>
                    </a:cubicBezTo>
                    <a:cubicBezTo>
                      <a:pt x="294550" y="285750"/>
                      <a:pt x="294550" y="285750"/>
                      <a:pt x="294550" y="263382"/>
                    </a:cubicBezTo>
                    <a:cubicBezTo>
                      <a:pt x="294550" y="263382"/>
                      <a:pt x="294550" y="263382"/>
                      <a:pt x="43588" y="263382"/>
                    </a:cubicBezTo>
                    <a:cubicBezTo>
                      <a:pt x="43588" y="263382"/>
                      <a:pt x="43588" y="263382"/>
                      <a:pt x="43588" y="285750"/>
                    </a:cubicBezTo>
                    <a:cubicBezTo>
                      <a:pt x="19813" y="285750"/>
                      <a:pt x="0" y="264698"/>
                      <a:pt x="0" y="239698"/>
                    </a:cubicBezTo>
                    <a:cubicBezTo>
                      <a:pt x="0" y="239698"/>
                      <a:pt x="0" y="239698"/>
                      <a:pt x="0" y="183120"/>
                    </a:cubicBezTo>
                    <a:cubicBezTo>
                      <a:pt x="0" y="163384"/>
                      <a:pt x="11888" y="146279"/>
                      <a:pt x="27738" y="139700"/>
                    </a:cubicBezTo>
                    <a:close/>
                    <a:moveTo>
                      <a:pt x="169070" y="22225"/>
                    </a:moveTo>
                    <a:cubicBezTo>
                      <a:pt x="161529" y="22225"/>
                      <a:pt x="153988" y="30163"/>
                      <a:pt x="153988" y="38100"/>
                    </a:cubicBezTo>
                    <a:cubicBezTo>
                      <a:pt x="153988" y="38100"/>
                      <a:pt x="153988" y="38100"/>
                      <a:pt x="184151" y="38100"/>
                    </a:cubicBezTo>
                    <a:cubicBezTo>
                      <a:pt x="184151" y="30163"/>
                      <a:pt x="177867" y="22225"/>
                      <a:pt x="169070" y="22225"/>
                    </a:cubicBezTo>
                    <a:close/>
                    <a:moveTo>
                      <a:pt x="169069" y="0"/>
                    </a:moveTo>
                    <a:cubicBezTo>
                      <a:pt x="182187" y="0"/>
                      <a:pt x="193993" y="6591"/>
                      <a:pt x="200552" y="15818"/>
                    </a:cubicBezTo>
                    <a:cubicBezTo>
                      <a:pt x="205799" y="22409"/>
                      <a:pt x="208422" y="30319"/>
                      <a:pt x="208422" y="38228"/>
                    </a:cubicBezTo>
                    <a:cubicBezTo>
                      <a:pt x="208422" y="38228"/>
                      <a:pt x="208422" y="38228"/>
                      <a:pt x="258270" y="38228"/>
                    </a:cubicBezTo>
                    <a:cubicBezTo>
                      <a:pt x="277947" y="38228"/>
                      <a:pt x="293688" y="55364"/>
                      <a:pt x="293688" y="73819"/>
                    </a:cubicBezTo>
                    <a:cubicBezTo>
                      <a:pt x="293688" y="73819"/>
                      <a:pt x="293688" y="73819"/>
                      <a:pt x="293688" y="112047"/>
                    </a:cubicBezTo>
                    <a:cubicBezTo>
                      <a:pt x="293688" y="130501"/>
                      <a:pt x="277947" y="147638"/>
                      <a:pt x="258270" y="147638"/>
                    </a:cubicBezTo>
                    <a:cubicBezTo>
                      <a:pt x="258270" y="147638"/>
                      <a:pt x="258270" y="147638"/>
                      <a:pt x="250399" y="147638"/>
                    </a:cubicBezTo>
                    <a:cubicBezTo>
                      <a:pt x="250399" y="147638"/>
                      <a:pt x="250399" y="147638"/>
                      <a:pt x="250399" y="102819"/>
                    </a:cubicBezTo>
                    <a:cubicBezTo>
                      <a:pt x="250399" y="96228"/>
                      <a:pt x="245152" y="90956"/>
                      <a:pt x="238593" y="90956"/>
                    </a:cubicBezTo>
                    <a:cubicBezTo>
                      <a:pt x="232034" y="90956"/>
                      <a:pt x="226787" y="96228"/>
                      <a:pt x="226787" y="102819"/>
                    </a:cubicBezTo>
                    <a:cubicBezTo>
                      <a:pt x="226787" y="102819"/>
                      <a:pt x="226787" y="102819"/>
                      <a:pt x="226787" y="147638"/>
                    </a:cubicBezTo>
                    <a:cubicBezTo>
                      <a:pt x="226787" y="147638"/>
                      <a:pt x="226787" y="147638"/>
                      <a:pt x="111351" y="147638"/>
                    </a:cubicBezTo>
                    <a:cubicBezTo>
                      <a:pt x="111351" y="147638"/>
                      <a:pt x="111351" y="147638"/>
                      <a:pt x="111351" y="102819"/>
                    </a:cubicBezTo>
                    <a:cubicBezTo>
                      <a:pt x="111351" y="96228"/>
                      <a:pt x="106104" y="90956"/>
                      <a:pt x="99545" y="90956"/>
                    </a:cubicBezTo>
                    <a:cubicBezTo>
                      <a:pt x="92986" y="90956"/>
                      <a:pt x="87739" y="96228"/>
                      <a:pt x="87739" y="102819"/>
                    </a:cubicBezTo>
                    <a:cubicBezTo>
                      <a:pt x="87739" y="102819"/>
                      <a:pt x="87739" y="102819"/>
                      <a:pt x="87739" y="147638"/>
                    </a:cubicBezTo>
                    <a:cubicBezTo>
                      <a:pt x="87739" y="147638"/>
                      <a:pt x="87739" y="147638"/>
                      <a:pt x="79868" y="147638"/>
                    </a:cubicBezTo>
                    <a:cubicBezTo>
                      <a:pt x="61503" y="147638"/>
                      <a:pt x="44450" y="130501"/>
                      <a:pt x="44450" y="112047"/>
                    </a:cubicBezTo>
                    <a:cubicBezTo>
                      <a:pt x="44450" y="112047"/>
                      <a:pt x="44450" y="112047"/>
                      <a:pt x="44450" y="73819"/>
                    </a:cubicBezTo>
                    <a:cubicBezTo>
                      <a:pt x="44450" y="55364"/>
                      <a:pt x="61503" y="38228"/>
                      <a:pt x="79868" y="38228"/>
                    </a:cubicBezTo>
                    <a:cubicBezTo>
                      <a:pt x="79868" y="38228"/>
                      <a:pt x="79868" y="38228"/>
                      <a:pt x="131027" y="38228"/>
                    </a:cubicBezTo>
                    <a:cubicBezTo>
                      <a:pt x="131027" y="30319"/>
                      <a:pt x="133651" y="22409"/>
                      <a:pt x="138898" y="15818"/>
                    </a:cubicBezTo>
                    <a:cubicBezTo>
                      <a:pt x="145457" y="6591"/>
                      <a:pt x="157263" y="0"/>
                      <a:pt x="169069" y="0"/>
                    </a:cubicBezTo>
                    <a:close/>
                  </a:path>
                </a:pathLst>
              </a:custGeom>
              <a:solidFill>
                <a:srgbClr val="E93E3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íṩľíḍè-Rectangle 9">
                <a:extLst>
                  <a:ext uri="{FF2B5EF4-FFF2-40B4-BE49-F238E27FC236}">
                    <a16:creationId xmlns="" xmlns:a16="http://schemas.microsoft.com/office/drawing/2014/main" id="{12C937DC-7653-4FB4-B4E7-B812E6C9FCFA}"/>
                  </a:ext>
                </a:extLst>
              </p:cNvPr>
              <p:cNvSpPr/>
              <p:nvPr/>
            </p:nvSpPr>
            <p:spPr>
              <a:xfrm>
                <a:off x="1260633" y="3305889"/>
                <a:ext cx="2407615" cy="246221"/>
              </a:xfrm>
              <a:prstGeom prst="rect">
                <a:avLst/>
              </a:prstGeom>
            </p:spPr>
            <p:txBody>
              <a:bodyPr wrap="none" lIns="64800" tIns="0" rIns="64800" bIns="0">
                <a:noAutofit/>
              </a:bodyPr>
              <a:lstStyle/>
              <a:p>
                <a:pPr algn="r" defTabSz="822941">
                  <a:defRPr/>
                </a:pPr>
                <a:r>
                  <a:rPr lang="zh-CN" altLang="en-US" sz="1800" b="1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客观存在的自然物</a:t>
                </a:r>
              </a:p>
            </p:txBody>
          </p:sp>
        </p:grpSp>
      </p:grp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486254" y="1675608"/>
            <a:ext cx="930314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（二）劳动创造物质财富，为美好生活奠定物质基础</a:t>
            </a:r>
          </a:p>
        </p:txBody>
      </p:sp>
    </p:spTree>
    <p:extLst>
      <p:ext uri="{BB962C8B-B14F-4D97-AF65-F5344CB8AC3E}">
        <p14:creationId xmlns:p14="http://schemas.microsoft.com/office/powerpoint/2010/main" val="771507798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1202561" y="689710"/>
            <a:ext cx="3793570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劳动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创造美好生活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486254" y="1675608"/>
            <a:ext cx="930314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（二）劳动创造物质财富，为美好生活奠定物质基础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39" y="4168419"/>
            <a:ext cx="3585066" cy="206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233" y="2392222"/>
            <a:ext cx="3352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954" y="4464694"/>
            <a:ext cx="4162268" cy="2091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504790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1202561" y="689710"/>
            <a:ext cx="3793570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二、劳动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创造美好生活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486254" y="1675608"/>
            <a:ext cx="930314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（三）劳动创造精神财富，满足人们丰富的精神追求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94" y="2614108"/>
            <a:ext cx="2503903" cy="3560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121" y="2577903"/>
            <a:ext cx="2779069" cy="382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638" y="2541698"/>
            <a:ext cx="2684926" cy="3898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6794433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3">
            <a:extLst>
              <a:ext uri="{FF2B5EF4-FFF2-40B4-BE49-F238E27FC236}">
                <a16:creationId xmlns="" xmlns:a16="http://schemas.microsoft.com/office/drawing/2014/main" id="{F02E160B-7A1B-4FB2-9A9A-000EED272518}"/>
              </a:ext>
            </a:extLst>
          </p:cNvPr>
          <p:cNvSpPr/>
          <p:nvPr/>
        </p:nvSpPr>
        <p:spPr>
          <a:xfrm>
            <a:off x="1202560" y="689710"/>
            <a:ext cx="4962797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三、劳动创造了中国辉煌的成就</a:t>
            </a: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486254" y="1675608"/>
            <a:ext cx="930314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视频：新中国成立以来的成就</a:t>
            </a:r>
            <a:endParaRPr lang="zh-CN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962226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A99C6E1-BBA7-4289-A27E-CC68EC377721}"/>
              </a:ext>
            </a:extLst>
          </p:cNvPr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>
              <a:extLst>
                <a:ext uri="{FF2B5EF4-FFF2-40B4-BE49-F238E27FC236}">
                  <a16:creationId xmlns="" xmlns:a16="http://schemas.microsoft.com/office/drawing/2014/main" id="{1E6FB4F1-822C-483B-A09F-4D3320C60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="" xmlns:a16="http://schemas.microsoft.com/office/drawing/2014/main" id="{947AFD10-C796-43D2-AC63-5DDECBCEA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>
              <a:extLst>
                <a:ext uri="{FF2B5EF4-FFF2-40B4-BE49-F238E27FC236}">
                  <a16:creationId xmlns="" xmlns:a16="http://schemas.microsoft.com/office/drawing/2014/main" id="{4FFC4983-0748-4C88-AB4E-3CBD21960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>
              <a:extLst>
                <a:ext uri="{FF2B5EF4-FFF2-40B4-BE49-F238E27FC236}">
                  <a16:creationId xmlns="" xmlns:a16="http://schemas.microsoft.com/office/drawing/2014/main" id="{151307BB-137F-448D-BDDD-40CC6B18E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>
              <a:extLst>
                <a:ext uri="{FF2B5EF4-FFF2-40B4-BE49-F238E27FC236}">
                  <a16:creationId xmlns="" xmlns:a16="http://schemas.microsoft.com/office/drawing/2014/main" id="{A6127834-8BFE-4603-9794-AFBCD2B42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>
              <a:extLst>
                <a:ext uri="{FF2B5EF4-FFF2-40B4-BE49-F238E27FC236}">
                  <a16:creationId xmlns="" xmlns:a16="http://schemas.microsoft.com/office/drawing/2014/main" id="{97696F95-87E6-4977-95AB-7C7A2595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E17EB21-CBE8-448F-9805-77CD01264BB0}"/>
              </a:ext>
            </a:extLst>
          </p:cNvPr>
          <p:cNvSpPr/>
          <p:nvPr/>
        </p:nvSpPr>
        <p:spPr>
          <a:xfrm>
            <a:off x="1928867" y="2498439"/>
            <a:ext cx="9178999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00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分小组进行社会调研，了解改革开放以来你的家乡在吃、穿、住、行、教育、医疗、社会保障各方面的变化，形成调查报告，并分析这些产生这些变化的主要原因是什么？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A99C6E1-BBA7-4289-A27E-CC68EC377721}"/>
              </a:ext>
            </a:extLst>
          </p:cNvPr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>
              <a:extLst>
                <a:ext uri="{FF2B5EF4-FFF2-40B4-BE49-F238E27FC236}">
                  <a16:creationId xmlns="" xmlns:a16="http://schemas.microsoft.com/office/drawing/2014/main" id="{1E6FB4F1-822C-483B-A09F-4D3320C60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="" xmlns:a16="http://schemas.microsoft.com/office/drawing/2014/main" id="{947AFD10-C796-43D2-AC63-5DDECBCEA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="" xmlns:a16="http://schemas.microsoft.com/office/drawing/2014/main" id="{4FFC4983-0748-4C88-AB4E-3CBD21960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="" xmlns:a16="http://schemas.microsoft.com/office/drawing/2014/main" id="{151307BB-137F-448D-BDDD-40CC6B18E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="" xmlns:a16="http://schemas.microsoft.com/office/drawing/2014/main" id="{A6127834-8BFE-4603-9794-AFBCD2B42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="" xmlns:a16="http://schemas.microsoft.com/office/drawing/2014/main" id="{97696F95-87E6-4977-95AB-7C7A2595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8A99C6E1-BBA7-4289-A27E-CC68EC377721}"/>
              </a:ext>
            </a:extLst>
          </p:cNvPr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>
              <a:extLst>
                <a:ext uri="{FF2B5EF4-FFF2-40B4-BE49-F238E27FC236}">
                  <a16:creationId xmlns="" xmlns:a16="http://schemas.microsoft.com/office/drawing/2014/main" id="{1E6FB4F1-822C-483B-A09F-4D3320C60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">
              <a:extLst>
                <a:ext uri="{FF2B5EF4-FFF2-40B4-BE49-F238E27FC236}">
                  <a16:creationId xmlns="" xmlns:a16="http://schemas.microsoft.com/office/drawing/2014/main" id="{947AFD10-C796-43D2-AC63-5DDECBCEA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">
              <a:extLst>
                <a:ext uri="{FF2B5EF4-FFF2-40B4-BE49-F238E27FC236}">
                  <a16:creationId xmlns="" xmlns:a16="http://schemas.microsoft.com/office/drawing/2014/main" id="{4FFC4983-0748-4C88-AB4E-3CBD21960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">
              <a:extLst>
                <a:ext uri="{FF2B5EF4-FFF2-40B4-BE49-F238E27FC236}">
                  <a16:creationId xmlns="" xmlns:a16="http://schemas.microsoft.com/office/drawing/2014/main" id="{151307BB-137F-448D-BDDD-40CC6B18E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>
              <a:extLst>
                <a:ext uri="{FF2B5EF4-FFF2-40B4-BE49-F238E27FC236}">
                  <a16:creationId xmlns="" xmlns:a16="http://schemas.microsoft.com/office/drawing/2014/main" id="{A6127834-8BFE-4603-9794-AFBCD2B42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">
              <a:extLst>
                <a:ext uri="{FF2B5EF4-FFF2-40B4-BE49-F238E27FC236}">
                  <a16:creationId xmlns="" xmlns:a16="http://schemas.microsoft.com/office/drawing/2014/main" id="{97696F95-87E6-4977-95AB-7C7A2595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618C9993-6F6D-4BC7-B89F-36F2EC7226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0700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4">
            <a:extLst>
              <a:ext uri="{FF2B5EF4-FFF2-40B4-BE49-F238E27FC236}">
                <a16:creationId xmlns="" xmlns:a16="http://schemas.microsoft.com/office/drawing/2014/main" id="{D11A8895-C31F-4A26-9354-1BAD65FDF213}"/>
              </a:ext>
            </a:extLst>
          </p:cNvPr>
          <p:cNvSpPr txBox="1"/>
          <p:nvPr/>
        </p:nvSpPr>
        <p:spPr>
          <a:xfrm>
            <a:off x="5601011" y="3945235"/>
            <a:ext cx="370808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E53437"/>
                </a:solidFill>
                <a:latin typeface="微软雅黑 "/>
                <a:ea typeface="字魂35号-经典雅黑" panose="00000500000000000000" pitchFamily="2" charset="-122"/>
                <a:cs typeface="+mn-ea"/>
                <a:sym typeface="+mn-lt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359564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2906" y="1329511"/>
            <a:ext cx="81096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想一想</a:t>
            </a:r>
            <a:r>
              <a:rPr lang="zh-CN" altLang="en-US" sz="3600" dirty="0" smtClean="0"/>
              <a:t>：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关于劳动模范，为什么习近平总书记说他们是民族的精英、人民的楷模，是共和国的功臣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他们在实现中华民族伟大复兴的中国梦的征程中发挥什么作用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为什么说劳动是一切幸福的源泉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劳动对人类社会的产生发展以及人民的美好幸福生活产生什么影响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83" y="2975546"/>
            <a:ext cx="3702572" cy="370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199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CEDC9F89-36E7-49D2-A79D-C88B5098C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3BFEB42-6FF8-4271-B968-1F00E3231EDF}"/>
              </a:ext>
            </a:extLst>
          </p:cNvPr>
          <p:cNvSpPr/>
          <p:nvPr/>
        </p:nvSpPr>
        <p:spPr>
          <a:xfrm>
            <a:off x="331562" y="34290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4418" y="1347512"/>
            <a:ext cx="4798048" cy="663125"/>
            <a:chOff x="5612777" y="971021"/>
            <a:chExt cx="4798048" cy="663125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6113065-5A20-43EB-A46B-402D9FCB9102}"/>
                </a:ext>
              </a:extLst>
            </p:cNvPr>
            <p:cNvSpPr/>
            <p:nvPr/>
          </p:nvSpPr>
          <p:spPr>
            <a:xfrm>
              <a:off x="6096000" y="1060881"/>
              <a:ext cx="4314825" cy="573265"/>
            </a:xfrm>
            <a:prstGeom prst="roundRect">
              <a:avLst/>
            </a:prstGeom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认识劳动</a:t>
              </a:r>
              <a:endParaRPr lang="zh-CN" altLang="zh-CN" sz="1400" kern="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777" y="9710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78559" y="2765875"/>
            <a:ext cx="4700529" cy="663125"/>
            <a:chOff x="5944340" y="2408121"/>
            <a:chExt cx="4700529" cy="663125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46DF99EF-D972-474E-8B38-B9C442BBFD54}"/>
                </a:ext>
              </a:extLst>
            </p:cNvPr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劳动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的个人价值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0332" y="4172563"/>
            <a:ext cx="4702133" cy="663125"/>
            <a:chOff x="5730617" y="4897290"/>
            <a:chExt cx="4702133" cy="663125"/>
          </a:xfrm>
        </p:grpSpPr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A121509D-B6BA-4E3F-A8EE-B3EAE8D1E2E9}"/>
                </a:ext>
              </a:extLst>
            </p:cNvPr>
            <p:cNvSpPr/>
            <p:nvPr/>
          </p:nvSpPr>
          <p:spPr>
            <a:xfrm>
              <a:off x="6117925" y="4987150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劳动的社会价值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5106B76D-F745-4E5B-B8C4-BDB801B7DE55}"/>
                </a:ext>
              </a:extLst>
            </p:cNvPr>
            <p:cNvSpPr/>
            <p:nvPr/>
          </p:nvSpPr>
          <p:spPr>
            <a:xfrm>
              <a:off x="5730617" y="489729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>
            <a:extLst>
              <a:ext uri="{FF2B5EF4-FFF2-40B4-BE49-F238E27FC236}">
                <a16:creationId xmlns="" xmlns:a16="http://schemas.microsoft.com/office/drawing/2014/main" id="{A3571D2D-AF85-4E82-8D1F-02921C6C0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/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66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486254" y="2344804"/>
            <a:ext cx="9358209" cy="2032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劳动可以简单定义为：劳动是人类特有的，为满足自身物质和精神需要。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狭义：指生产和生活中的体力劳动。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广义：除了生产和生活中的体力劳动，还包括脑力劳动。</a:t>
            </a: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1112921" y="900243"/>
            <a:ext cx="40204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一、劳动的定义</a:t>
            </a:r>
          </a:p>
        </p:txBody>
      </p:sp>
    </p:spTree>
    <p:extLst>
      <p:ext uri="{BB962C8B-B14F-4D97-AF65-F5344CB8AC3E}">
        <p14:creationId xmlns:p14="http://schemas.microsoft.com/office/powerpoint/2010/main" val="3284803344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1112921" y="900243"/>
            <a:ext cx="40204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二、劳动的分类</a:t>
            </a:r>
          </a:p>
        </p:txBody>
      </p:sp>
      <p:sp>
        <p:nvSpPr>
          <p:cNvPr id="21" name="Freeform 471"/>
          <p:cNvSpPr>
            <a:spLocks noEditPoints="1"/>
          </p:cNvSpPr>
          <p:nvPr/>
        </p:nvSpPr>
        <p:spPr bwMode="auto">
          <a:xfrm>
            <a:off x="6655400" y="4063062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rgbClr val="E93E3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76"/>
          <p:cNvSpPr>
            <a:spLocks noEditPoints="1"/>
          </p:cNvSpPr>
          <p:nvPr/>
        </p:nvSpPr>
        <p:spPr bwMode="auto">
          <a:xfrm>
            <a:off x="1611478" y="1758806"/>
            <a:ext cx="1041341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rgbClr val="E93E3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493"/>
          <p:cNvSpPr>
            <a:spLocks noChangeArrowheads="1"/>
          </p:cNvSpPr>
          <p:nvPr/>
        </p:nvSpPr>
        <p:spPr bwMode="auto">
          <a:xfrm>
            <a:off x="1611478" y="4139347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rgbClr val="E93E3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97"/>
          <p:cNvSpPr>
            <a:spLocks noEditPoints="1"/>
          </p:cNvSpPr>
          <p:nvPr/>
        </p:nvSpPr>
        <p:spPr bwMode="auto">
          <a:xfrm>
            <a:off x="6655401" y="1758806"/>
            <a:ext cx="563836" cy="777833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rgbClr val="E93E3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611478" y="2605586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655400" y="2605586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611478" y="4961024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655400" y="4961024"/>
            <a:ext cx="40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98"/>
          <p:cNvSpPr txBox="1"/>
          <p:nvPr/>
        </p:nvSpPr>
        <p:spPr>
          <a:xfrm>
            <a:off x="2629661" y="2023988"/>
            <a:ext cx="316464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1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．生产劳动与非生产劳动</a:t>
            </a:r>
          </a:p>
        </p:txBody>
      </p:sp>
      <p:sp>
        <p:nvSpPr>
          <p:cNvPr id="31" name="TextBox 499"/>
          <p:cNvSpPr txBox="1"/>
          <p:nvPr/>
        </p:nvSpPr>
        <p:spPr>
          <a:xfrm>
            <a:off x="7900858" y="2023988"/>
            <a:ext cx="29081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2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．体力劳动与脑力劳动</a:t>
            </a:r>
          </a:p>
        </p:txBody>
      </p:sp>
      <p:sp>
        <p:nvSpPr>
          <p:cNvPr id="32" name="TextBox 500"/>
          <p:cNvSpPr txBox="1"/>
          <p:nvPr/>
        </p:nvSpPr>
        <p:spPr>
          <a:xfrm>
            <a:off x="2886141" y="4348970"/>
            <a:ext cx="29081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3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．具体劳动与抽象劳动</a:t>
            </a:r>
          </a:p>
        </p:txBody>
      </p:sp>
      <p:sp>
        <p:nvSpPr>
          <p:cNvPr id="33" name="TextBox 501"/>
          <p:cNvSpPr txBox="1"/>
          <p:nvPr/>
        </p:nvSpPr>
        <p:spPr>
          <a:xfrm>
            <a:off x="7900858" y="4348970"/>
            <a:ext cx="29081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4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．简单劳动与复杂劳动</a:t>
            </a:r>
          </a:p>
        </p:txBody>
      </p:sp>
      <p:sp>
        <p:nvSpPr>
          <p:cNvPr id="34" name="TextBox 503"/>
          <p:cNvSpPr txBox="1"/>
          <p:nvPr/>
        </p:nvSpPr>
        <p:spPr>
          <a:xfrm>
            <a:off x="1486254" y="2695634"/>
            <a:ext cx="4296169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生产劳动指的是创造物质财富的劳动。</a:t>
            </a:r>
          </a:p>
        </p:txBody>
      </p:sp>
      <p:sp>
        <p:nvSpPr>
          <p:cNvPr id="35" name="TextBox 504"/>
          <p:cNvSpPr txBox="1"/>
          <p:nvPr/>
        </p:nvSpPr>
        <p:spPr>
          <a:xfrm>
            <a:off x="6553801" y="2695634"/>
            <a:ext cx="429616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体力劳动是指以使用或消耗体力为主的劳动；脑力劳动是指以使用或消耗脑力为主的劳动。</a:t>
            </a:r>
          </a:p>
        </p:txBody>
      </p:sp>
      <p:sp>
        <p:nvSpPr>
          <p:cNvPr id="36" name="TextBox 505"/>
          <p:cNvSpPr txBox="1"/>
          <p:nvPr/>
        </p:nvSpPr>
        <p:spPr>
          <a:xfrm>
            <a:off x="1486254" y="5061498"/>
            <a:ext cx="4296169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具体劳动是指在一定的具体形式下进行的劳动。</a:t>
            </a:r>
          </a:p>
        </p:txBody>
      </p:sp>
      <p:sp>
        <p:nvSpPr>
          <p:cNvPr id="37" name="TextBox 506"/>
          <p:cNvSpPr txBox="1"/>
          <p:nvPr/>
        </p:nvSpPr>
        <p:spPr>
          <a:xfrm>
            <a:off x="6553801" y="5061498"/>
            <a:ext cx="429616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简单劳动表示的是在一定社会条件下，不必经过特别训练，每个正常的劳动者都能从事的劳动。</a:t>
            </a:r>
          </a:p>
        </p:txBody>
      </p:sp>
    </p:spTree>
    <p:extLst>
      <p:ext uri="{BB962C8B-B14F-4D97-AF65-F5344CB8AC3E}">
        <p14:creationId xmlns:p14="http://schemas.microsoft.com/office/powerpoint/2010/main" val="4052091452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486254" y="1874226"/>
            <a:ext cx="9358209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伴随着数字经济的蓬勃兴起，一种新型的劳动模式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数字劳动也应运而生。</a:t>
            </a: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1112921" y="900243"/>
            <a:ext cx="5910179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三、数字经济下的劳动形态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391060" y="3219645"/>
            <a:ext cx="9359900" cy="1894385"/>
            <a:chOff x="1391060" y="1944006"/>
            <a:chExt cx="9359900" cy="1894385"/>
          </a:xfrm>
        </p:grpSpPr>
        <p:grpSp>
          <p:nvGrpSpPr>
            <p:cNvPr id="5" name="组合 4"/>
            <p:cNvGrpSpPr/>
            <p:nvPr/>
          </p:nvGrpSpPr>
          <p:grpSpPr>
            <a:xfrm>
              <a:off x="3795322" y="1944006"/>
              <a:ext cx="2557424" cy="907751"/>
              <a:chOff x="3666731" y="1984470"/>
              <a:chExt cx="2636520" cy="1447800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3666731" y="1984470"/>
                <a:ext cx="2636520" cy="1447800"/>
              </a:xfrm>
              <a:custGeom>
                <a:avLst/>
                <a:gdLst>
                  <a:gd name="connsiteX0" fmla="*/ 0 w 2636520"/>
                  <a:gd name="connsiteY0" fmla="*/ 0 h 1447800"/>
                  <a:gd name="connsiteX1" fmla="*/ 2103122 w 2636520"/>
                  <a:gd name="connsiteY1" fmla="*/ 0 h 1447800"/>
                  <a:gd name="connsiteX2" fmla="*/ 2636520 w 2636520"/>
                  <a:gd name="connsiteY2" fmla="*/ 723900 h 1447800"/>
                  <a:gd name="connsiteX3" fmla="*/ 2103122 w 2636520"/>
                  <a:gd name="connsiteY3" fmla="*/ 1447800 h 1447800"/>
                  <a:gd name="connsiteX4" fmla="*/ 0 w 2636520"/>
                  <a:gd name="connsiteY4" fmla="*/ 1447800 h 1447800"/>
                  <a:gd name="connsiteX5" fmla="*/ 0 w 2636520"/>
                  <a:gd name="connsiteY5" fmla="*/ 1442632 h 1447800"/>
                  <a:gd name="connsiteX6" fmla="*/ 529590 w 2636520"/>
                  <a:gd name="connsiteY6" fmla="*/ 723900 h 1447800"/>
                  <a:gd name="connsiteX7" fmla="*/ 0 w 2636520"/>
                  <a:gd name="connsiteY7" fmla="*/ 516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6520" h="1447800">
                    <a:moveTo>
                      <a:pt x="0" y="0"/>
                    </a:moveTo>
                    <a:lnTo>
                      <a:pt x="2103122" y="0"/>
                    </a:lnTo>
                    <a:lnTo>
                      <a:pt x="2636520" y="723900"/>
                    </a:lnTo>
                    <a:lnTo>
                      <a:pt x="2103122" y="1447800"/>
                    </a:lnTo>
                    <a:lnTo>
                      <a:pt x="0" y="1447800"/>
                    </a:lnTo>
                    <a:lnTo>
                      <a:pt x="0" y="1442632"/>
                    </a:lnTo>
                    <a:lnTo>
                      <a:pt x="529590" y="723900"/>
                    </a:lnTo>
                    <a:lnTo>
                      <a:pt x="0" y="516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文本框 35"/>
              <p:cNvSpPr txBox="1"/>
              <p:nvPr/>
            </p:nvSpPr>
            <p:spPr>
              <a:xfrm>
                <a:off x="3971726" y="2340211"/>
                <a:ext cx="2230360" cy="73632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3600" b="1" baseline="-3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（</a:t>
                </a:r>
                <a:r>
                  <a:rPr lang="en-US" altLang="zh-CN" sz="3600" b="1" baseline="-3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2</a:t>
                </a:r>
                <a:r>
                  <a:rPr lang="zh-CN" altLang="en-US" sz="3600" b="1" baseline="-3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657801" y="1944006"/>
              <a:ext cx="2557424" cy="907751"/>
              <a:chOff x="1436370" y="1984470"/>
              <a:chExt cx="2636520" cy="1447800"/>
            </a:xfrm>
          </p:grpSpPr>
          <p:sp>
            <p:nvSpPr>
              <p:cNvPr id="23" name="任意多边形 22"/>
              <p:cNvSpPr/>
              <p:nvPr/>
            </p:nvSpPr>
            <p:spPr>
              <a:xfrm>
                <a:off x="1436370" y="1984470"/>
                <a:ext cx="2636520" cy="1447800"/>
              </a:xfrm>
              <a:custGeom>
                <a:avLst/>
                <a:gdLst>
                  <a:gd name="connsiteX0" fmla="*/ 0 w 2636520"/>
                  <a:gd name="connsiteY0" fmla="*/ 0 h 1447800"/>
                  <a:gd name="connsiteX1" fmla="*/ 2103122 w 2636520"/>
                  <a:gd name="connsiteY1" fmla="*/ 0 h 1447800"/>
                  <a:gd name="connsiteX2" fmla="*/ 2636520 w 2636520"/>
                  <a:gd name="connsiteY2" fmla="*/ 723900 h 1447800"/>
                  <a:gd name="connsiteX3" fmla="*/ 2103122 w 2636520"/>
                  <a:gd name="connsiteY3" fmla="*/ 1447800 h 1447800"/>
                  <a:gd name="connsiteX4" fmla="*/ 0 w 2636520"/>
                  <a:gd name="connsiteY4" fmla="*/ 1447800 h 1447800"/>
                  <a:gd name="connsiteX5" fmla="*/ 0 w 2636520"/>
                  <a:gd name="connsiteY5" fmla="*/ 1442632 h 1447800"/>
                  <a:gd name="connsiteX6" fmla="*/ 529590 w 2636520"/>
                  <a:gd name="connsiteY6" fmla="*/ 723900 h 1447800"/>
                  <a:gd name="connsiteX7" fmla="*/ 0 w 2636520"/>
                  <a:gd name="connsiteY7" fmla="*/ 516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6520" h="1447800">
                    <a:moveTo>
                      <a:pt x="0" y="0"/>
                    </a:moveTo>
                    <a:lnTo>
                      <a:pt x="2103122" y="0"/>
                    </a:lnTo>
                    <a:lnTo>
                      <a:pt x="2636520" y="723900"/>
                    </a:lnTo>
                    <a:lnTo>
                      <a:pt x="2103122" y="1447800"/>
                    </a:lnTo>
                    <a:lnTo>
                      <a:pt x="0" y="1447800"/>
                    </a:lnTo>
                    <a:lnTo>
                      <a:pt x="0" y="1442632"/>
                    </a:lnTo>
                    <a:lnTo>
                      <a:pt x="529590" y="723900"/>
                    </a:lnTo>
                    <a:lnTo>
                      <a:pt x="0" y="5168"/>
                    </a:lnTo>
                    <a:close/>
                  </a:path>
                </a:pathLst>
              </a:custGeom>
              <a:solidFill>
                <a:srgbClr val="E93E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b="1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43"/>
              <p:cNvSpPr txBox="1"/>
              <p:nvPr/>
            </p:nvSpPr>
            <p:spPr>
              <a:xfrm>
                <a:off x="1709209" y="2311780"/>
                <a:ext cx="2293960" cy="79318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3600" b="1" baseline="-3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（</a:t>
                </a:r>
                <a:r>
                  <a:rPr lang="en-US" altLang="zh-CN" sz="3600" b="1" baseline="-3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1</a:t>
                </a:r>
                <a:r>
                  <a:rPr lang="zh-CN" altLang="en-US" sz="3600" b="1" baseline="-3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070363" y="1944006"/>
              <a:ext cx="2557424" cy="907751"/>
              <a:chOff x="8127453" y="1984470"/>
              <a:chExt cx="2636520" cy="1447800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8127453" y="1984470"/>
                <a:ext cx="2636520" cy="1447800"/>
              </a:xfrm>
              <a:custGeom>
                <a:avLst/>
                <a:gdLst>
                  <a:gd name="connsiteX0" fmla="*/ 0 w 2636520"/>
                  <a:gd name="connsiteY0" fmla="*/ 0 h 1447800"/>
                  <a:gd name="connsiteX1" fmla="*/ 2103122 w 2636520"/>
                  <a:gd name="connsiteY1" fmla="*/ 0 h 1447800"/>
                  <a:gd name="connsiteX2" fmla="*/ 2636520 w 2636520"/>
                  <a:gd name="connsiteY2" fmla="*/ 723900 h 1447800"/>
                  <a:gd name="connsiteX3" fmla="*/ 2103122 w 2636520"/>
                  <a:gd name="connsiteY3" fmla="*/ 1447800 h 1447800"/>
                  <a:gd name="connsiteX4" fmla="*/ 0 w 2636520"/>
                  <a:gd name="connsiteY4" fmla="*/ 1447800 h 1447800"/>
                  <a:gd name="connsiteX5" fmla="*/ 0 w 2636520"/>
                  <a:gd name="connsiteY5" fmla="*/ 1442632 h 1447800"/>
                  <a:gd name="connsiteX6" fmla="*/ 529590 w 2636520"/>
                  <a:gd name="connsiteY6" fmla="*/ 723900 h 1447800"/>
                  <a:gd name="connsiteX7" fmla="*/ 0 w 2636520"/>
                  <a:gd name="connsiteY7" fmla="*/ 516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6520" h="1447800">
                    <a:moveTo>
                      <a:pt x="0" y="0"/>
                    </a:moveTo>
                    <a:lnTo>
                      <a:pt x="2103122" y="0"/>
                    </a:lnTo>
                    <a:lnTo>
                      <a:pt x="2636520" y="723900"/>
                    </a:lnTo>
                    <a:lnTo>
                      <a:pt x="2103122" y="1447800"/>
                    </a:lnTo>
                    <a:lnTo>
                      <a:pt x="0" y="1447800"/>
                    </a:lnTo>
                    <a:lnTo>
                      <a:pt x="0" y="1442632"/>
                    </a:lnTo>
                    <a:lnTo>
                      <a:pt x="529590" y="723900"/>
                    </a:lnTo>
                    <a:lnTo>
                      <a:pt x="0" y="516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" name="文本框 46"/>
              <p:cNvSpPr txBox="1"/>
              <p:nvPr/>
            </p:nvSpPr>
            <p:spPr>
              <a:xfrm>
                <a:off x="8439016" y="2340211"/>
                <a:ext cx="2230360" cy="73632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3600" b="1" baseline="-3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（</a:t>
                </a:r>
                <a:r>
                  <a:rPr lang="en-US" altLang="zh-CN" sz="3600" b="1" baseline="-3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4</a:t>
                </a:r>
                <a:r>
                  <a:rPr lang="zh-CN" altLang="en-US" sz="3600" b="1" baseline="-3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）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932842" y="1944006"/>
              <a:ext cx="2557424" cy="907751"/>
              <a:chOff x="5897092" y="1984470"/>
              <a:chExt cx="2636520" cy="1447800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5897092" y="1984470"/>
                <a:ext cx="2636520" cy="1447800"/>
              </a:xfrm>
              <a:custGeom>
                <a:avLst/>
                <a:gdLst>
                  <a:gd name="connsiteX0" fmla="*/ 0 w 2636520"/>
                  <a:gd name="connsiteY0" fmla="*/ 0 h 1447800"/>
                  <a:gd name="connsiteX1" fmla="*/ 2103122 w 2636520"/>
                  <a:gd name="connsiteY1" fmla="*/ 0 h 1447800"/>
                  <a:gd name="connsiteX2" fmla="*/ 2636520 w 2636520"/>
                  <a:gd name="connsiteY2" fmla="*/ 723900 h 1447800"/>
                  <a:gd name="connsiteX3" fmla="*/ 2103122 w 2636520"/>
                  <a:gd name="connsiteY3" fmla="*/ 1447800 h 1447800"/>
                  <a:gd name="connsiteX4" fmla="*/ 0 w 2636520"/>
                  <a:gd name="connsiteY4" fmla="*/ 1447800 h 1447800"/>
                  <a:gd name="connsiteX5" fmla="*/ 0 w 2636520"/>
                  <a:gd name="connsiteY5" fmla="*/ 1442632 h 1447800"/>
                  <a:gd name="connsiteX6" fmla="*/ 529590 w 2636520"/>
                  <a:gd name="connsiteY6" fmla="*/ 723900 h 1447800"/>
                  <a:gd name="connsiteX7" fmla="*/ 0 w 2636520"/>
                  <a:gd name="connsiteY7" fmla="*/ 5168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6520" h="1447800">
                    <a:moveTo>
                      <a:pt x="0" y="0"/>
                    </a:moveTo>
                    <a:lnTo>
                      <a:pt x="2103122" y="0"/>
                    </a:lnTo>
                    <a:lnTo>
                      <a:pt x="2636520" y="723900"/>
                    </a:lnTo>
                    <a:lnTo>
                      <a:pt x="2103122" y="1447800"/>
                    </a:lnTo>
                    <a:lnTo>
                      <a:pt x="0" y="1447800"/>
                    </a:lnTo>
                    <a:lnTo>
                      <a:pt x="0" y="1442632"/>
                    </a:lnTo>
                    <a:lnTo>
                      <a:pt x="529590" y="723900"/>
                    </a:lnTo>
                    <a:lnTo>
                      <a:pt x="0" y="5168"/>
                    </a:lnTo>
                    <a:close/>
                  </a:path>
                </a:pathLst>
              </a:custGeom>
              <a:solidFill>
                <a:srgbClr val="E93E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" name="文本框 49"/>
              <p:cNvSpPr txBox="1"/>
              <p:nvPr/>
            </p:nvSpPr>
            <p:spPr>
              <a:xfrm>
                <a:off x="6227711" y="2311785"/>
                <a:ext cx="2205655" cy="79318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3600" b="1" baseline="-3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（</a:t>
                </a:r>
                <a:r>
                  <a:rPr lang="en-US" altLang="zh-CN" sz="3600" b="1" baseline="-3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</a:t>
                </a:r>
                <a:r>
                  <a:rPr lang="zh-CN" altLang="en-US" sz="3600" b="1" baseline="-300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）</a:t>
                </a: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1787887" y="3129759"/>
              <a:ext cx="2159547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互联网专业劳动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378384" y="3129759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无酬劳动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45689" y="3129759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受众劳动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712993" y="3129759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玩乐劳动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" name="直接连接符 8"/>
            <p:cNvCxnSpPr/>
            <p:nvPr/>
          </p:nvCxnSpPr>
          <p:spPr>
            <a:xfrm>
              <a:off x="1391060" y="3838391"/>
              <a:ext cx="93599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571" y="5136255"/>
            <a:ext cx="2128610" cy="1420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010" y="5114030"/>
            <a:ext cx="2109553" cy="1464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325" y="5114030"/>
            <a:ext cx="2037842" cy="152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2181" y="5114030"/>
            <a:ext cx="2161922" cy="1442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2255533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>
            <a:extLst>
              <a:ext uri="{FF2B5EF4-FFF2-40B4-BE49-F238E27FC236}">
                <a16:creationId xmlns="" xmlns:a16="http://schemas.microsoft.com/office/drawing/2014/main" id="{CEDC9F89-36E7-49D2-A79D-C88B5098C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3BFEB42-6FF8-4271-B968-1F00E3231EDF}"/>
              </a:ext>
            </a:extLst>
          </p:cNvPr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6113065-5A20-43EB-A46B-402D9FCB9102}"/>
                </a:ext>
              </a:extLst>
            </p:cNvPr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劳动认知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46DF99EF-D972-474E-8B38-B9C442BBFD54}"/>
                </a:ext>
              </a:extLst>
            </p:cNvPr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劳动</a:t>
              </a:r>
              <a:r>
                <a:rPr lang="zh-CN" altLang="en-US" sz="2000" b="1" kern="1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的个人价值</a:t>
              </a:r>
              <a:endParaRPr lang="zh-CN" altLang="zh-CN" sz="1400" kern="1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4340" y="4520798"/>
            <a:ext cx="4700529" cy="663125"/>
            <a:chOff x="5944340" y="4520798"/>
            <a:chExt cx="4700529" cy="663125"/>
          </a:xfrm>
        </p:grpSpPr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A121509D-B6BA-4E3F-A8EE-B3EAE8D1E2E9}"/>
                </a:ext>
              </a:extLst>
            </p:cNvPr>
            <p:cNvSpPr/>
            <p:nvPr/>
          </p:nvSpPr>
          <p:spPr>
            <a:xfrm>
              <a:off x="6330044" y="4549058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60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劳动的社会价值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5106B76D-F745-4E5B-B8C4-BDB801B7DE55}"/>
                </a:ext>
              </a:extLst>
            </p:cNvPr>
            <p:cNvSpPr/>
            <p:nvPr/>
          </p:nvSpPr>
          <p:spPr>
            <a:xfrm>
              <a:off x="5944340" y="4520798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>
            <a:extLst>
              <a:ext uri="{FF2B5EF4-FFF2-40B4-BE49-F238E27FC236}">
                <a16:creationId xmlns="" xmlns:a16="http://schemas.microsoft.com/office/drawing/2014/main" id="{A3571D2D-AF85-4E82-8D1F-02921C6C0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/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08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543" y="1214203"/>
            <a:ext cx="2903720" cy="435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73968" y="2323474"/>
            <a:ext cx="572464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Calibri" pitchFamily="34" charset="0"/>
              </a:rPr>
              <a:t>议一议：</a:t>
            </a:r>
            <a:endParaRPr lang="en-US" altLang="zh-CN" sz="3000" b="1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  <a:sym typeface="Calibri" pitchFamily="34" charset="0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劳动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能够给我们带来什么？</a:t>
            </a:r>
          </a:p>
        </p:txBody>
      </p:sp>
    </p:spTree>
    <p:extLst>
      <p:ext uri="{BB962C8B-B14F-4D97-AF65-F5344CB8AC3E}">
        <p14:creationId xmlns:p14="http://schemas.microsoft.com/office/powerpoint/2010/main" val="29059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自定义 22">
      <a:dk1>
        <a:srgbClr val="1F1F1F"/>
      </a:dk1>
      <a:lt1>
        <a:srgbClr val="FFFFFF"/>
      </a:lt1>
      <a:dk2>
        <a:srgbClr val="7F7F7F"/>
      </a:dk2>
      <a:lt2>
        <a:srgbClr val="D8D8D8"/>
      </a:lt2>
      <a:accent1>
        <a:srgbClr val="AD1818"/>
      </a:accent1>
      <a:accent2>
        <a:srgbClr val="6C6C6C"/>
      </a:accent2>
      <a:accent3>
        <a:srgbClr val="589AD6"/>
      </a:accent3>
      <a:accent4>
        <a:srgbClr val="EA6E22"/>
      </a:accent4>
      <a:accent5>
        <a:srgbClr val="7F7F7F"/>
      </a:accent5>
      <a:accent6>
        <a:srgbClr val="B75011"/>
      </a:accent6>
      <a:hlink>
        <a:srgbClr val="AD1818"/>
      </a:hlink>
      <a:folHlink>
        <a:srgbClr val="7F6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6368</TotalTime>
  <Words>1036</Words>
  <Application>Microsoft Office PowerPoint</Application>
  <PresentationFormat>自定义</PresentationFormat>
  <Paragraphs>134</Paragraphs>
  <Slides>25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</cp:lastModifiedBy>
  <cp:revision>12</cp:revision>
  <dcterms:created xsi:type="dcterms:W3CDTF">2014-10-29T09:18:14Z</dcterms:created>
  <dcterms:modified xsi:type="dcterms:W3CDTF">2023-10-13T06:57:48Z</dcterms:modified>
</cp:coreProperties>
</file>